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151515"/>
    <a:srgbClr val="0F4D10"/>
    <a:srgbClr val="800000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2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9E4AA-5825-4FA2-A824-109A054D05B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098FE-C45C-4F85-B3CA-3F1A73F8D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9A733-BD7C-4160-9CF5-8CABF6F282F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7CED7-4438-472B-96FF-9A2109D14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5F0E3-FADE-44E1-A5D6-76B628DD8C0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8FCD-F3DD-4232-B443-252F6CA68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FCD41-4F34-4B59-AA1F-6355EB4CED9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B69B4-5A86-48D4-9883-44B44295E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79305-E399-4FAA-965C-D4575284CF6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CF54-55B8-498F-A5BD-C6F0FFEEF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F5224-756D-42E0-BC4C-6E2EF0666CE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0BAE8-3855-4AF0-AD9E-67CCADA59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2CB41-B095-49FB-AD5A-D614C037C3D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DE1AA-4A3A-4AE3-B6DE-5760D95BB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D5D9-052F-4CC4-99FE-64BE02AD515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33C4A-72E1-4833-94ED-14E475687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545B6-00AC-45F9-A837-E220126C928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FD6C2-423F-4CBD-B9C2-8F37179D8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D3AC-8B86-4C61-94D0-104508CFCC4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B9CA-B0C5-4D4E-BEE7-F74A5100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24AC6-C44F-472B-9D25-34A50922096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3D7B1-E2CF-49C5-9206-C014A331E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12B70A-BCD1-49D3-A97F-C11E2CEB533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6EDD4F-CC30-4770-96F7-AC7289E2E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Приближение 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</p:txBody>
      </p:sp>
      <p:sp>
        <p:nvSpPr>
          <p:cNvPr id="22531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Свойство 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приближений десятичных дробей с недостатком и с избытком:</a:t>
            </a:r>
          </a:p>
        </p:txBody>
      </p:sp>
      <p:sp>
        <p:nvSpPr>
          <p:cNvPr id="22533" name="TextBox 11"/>
          <p:cNvSpPr txBox="1">
            <a:spLocks noChangeArrowheads="1"/>
          </p:cNvSpPr>
          <p:nvPr/>
        </p:nvSpPr>
        <p:spPr bwMode="auto">
          <a:xfrm>
            <a:off x="250825" y="2349500"/>
            <a:ext cx="8642350" cy="34766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Дробь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любого своего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приближения с недостатком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(или равна ему)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своего</a:t>
            </a:r>
          </a:p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приближения с избытком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(или равна ему).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</p:txBody>
      </p:sp>
      <p:sp>
        <p:nvSpPr>
          <p:cNvPr id="23555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3556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Свойство 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приближений десятичных дробей с недостатком и с избытком: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2349500"/>
            <a:ext cx="8642350" cy="44005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Приближения с недостатком увеличиваются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(или иногда не меняются),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приближения с избытком</a:t>
            </a:r>
          </a:p>
          <a:p>
            <a:pPr algn="ctr"/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уменьшаются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(или иногда не меняются)</a:t>
            </a:r>
          </a:p>
          <a:p>
            <a:pPr algn="ctr"/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 увеличении номера разряда после запятой, до которого выполняется приближение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Значащие цифры</a:t>
            </a:r>
          </a:p>
        </p:txBody>
      </p:sp>
      <p:sp>
        <p:nvSpPr>
          <p:cNvPr id="24579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Важную роль при работе с десятичными дробями играет понятие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значащей цифры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4581" name="TextBox 10"/>
          <p:cNvSpPr txBox="1">
            <a:spLocks noChangeArrowheads="1"/>
          </p:cNvSpPr>
          <p:nvPr/>
        </p:nvSpPr>
        <p:spPr bwMode="auto">
          <a:xfrm>
            <a:off x="250825" y="2133600"/>
            <a:ext cx="8642350" cy="1938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Первой значащей цифрой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 или натурального числа называется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первая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(слева направо)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ненулевая цифра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4582" name="TextBox 12"/>
          <p:cNvSpPr txBox="1">
            <a:spLocks noChangeArrowheads="1"/>
          </p:cNvSpPr>
          <p:nvPr/>
        </p:nvSpPr>
        <p:spPr bwMode="auto">
          <a:xfrm>
            <a:off x="250825" y="4149725"/>
            <a:ext cx="8642350" cy="18145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 цифры, стоящие правее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первой значащей цифры,</a:t>
            </a:r>
          </a:p>
          <a:p>
            <a:pPr algn="ctr"/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тоже называются значащими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(соответственно второй, третьей и т.д.).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Значащие цифры</a:t>
            </a:r>
          </a:p>
        </p:txBody>
      </p:sp>
      <p:sp>
        <p:nvSpPr>
          <p:cNvPr id="25603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5604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ЧИСЛА И ИХ ЗНАЧАЩИЕ ЦИФРЫ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(выделены красным)</a:t>
            </a:r>
          </a:p>
        </p:txBody>
      </p: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250825" y="2133600"/>
            <a:ext cx="8642350" cy="44005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92937</a:t>
            </a:r>
          </a:p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02</a:t>
            </a:r>
          </a:p>
          <a:p>
            <a:pPr algn="ctr"/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741</a:t>
            </a:r>
          </a:p>
          <a:p>
            <a:pPr algn="ctr"/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400000000005</a:t>
            </a:r>
          </a:p>
          <a:p>
            <a:pPr algn="ctr"/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0000000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237</a:t>
            </a:r>
          </a:p>
          <a:p>
            <a:pPr algn="ctr"/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000000000000000000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</a:p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000000000000000001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выбранной значащей цифры</a:t>
            </a:r>
          </a:p>
        </p:txBody>
      </p:sp>
      <p:sp>
        <p:nvSpPr>
          <p:cNvPr id="26627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6628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394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Часто число,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записанное в виде десятичной дроби,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или натуральное число округляют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той или иной значащей цифры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 этим понимается округление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того десятичного разряда,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котором находится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эта значащая цифра.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выбранной значащей цифры</a:t>
            </a:r>
          </a:p>
        </p:txBody>
      </p:sp>
      <p:sp>
        <p:nvSpPr>
          <p:cNvPr id="27651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7652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 ОКРУГЛЕНИЯ ЧИСЕЛ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ЗНАЧАЩЕЙ ЦИФРЫ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(первая значащая цифра выделена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синим</a:t>
            </a:r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вторая —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красным</a:t>
            </a:r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250825" y="2924175"/>
            <a:ext cx="8642350" cy="340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937 ≈ 93000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,02 ≈ 23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0,00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1 ≈ 0,0074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0,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0000000005 ≈ 0,40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0,0000000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7 ≈ 0,000000024</a:t>
            </a:r>
            <a:endParaRPr lang="ru-RU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867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867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250825" y="1844675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Перечислите правила округления десятичных дробей.</a:t>
            </a:r>
            <a:endParaRPr lang="en-US" sz="2400">
              <a:latin typeface="Verdana" pitchFamily="34" charset="0"/>
            </a:endParaRPr>
          </a:p>
        </p:txBody>
      </p:sp>
      <p:sp>
        <p:nvSpPr>
          <p:cNvPr id="28679" name="TextBox 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8680" name="TextBox 14"/>
          <p:cNvSpPr txBox="1">
            <a:spLocks noChangeArrowheads="1"/>
          </p:cNvSpPr>
          <p:nvPr/>
        </p:nvSpPr>
        <p:spPr bwMode="auto">
          <a:xfrm>
            <a:off x="250825" y="2349500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приближение с недостатком? С избытком? Каковы свойства этих приближений? Как иначе называются эти приближения?</a:t>
            </a:r>
            <a:endParaRPr lang="en-US" sz="2400">
              <a:latin typeface="Verdana" pitchFamily="34" charset="0"/>
            </a:endParaRPr>
          </a:p>
        </p:txBody>
      </p:sp>
      <p:sp>
        <p:nvSpPr>
          <p:cNvPr id="28681" name="TextBox 14"/>
          <p:cNvSpPr txBox="1">
            <a:spLocks noChangeArrowheads="1"/>
          </p:cNvSpPr>
          <p:nvPr/>
        </p:nvSpPr>
        <p:spPr bwMode="auto">
          <a:xfrm>
            <a:off x="250825" y="3544888"/>
            <a:ext cx="8640763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Какая цифра называется первой значащей? Второй? Третьей? Как найти значащие цифры числа? Как произвести округление числа до данной значащей цифры?</a:t>
            </a:r>
            <a:endParaRPr lang="en-US" sz="2400">
              <a:latin typeface="Verdana" pitchFamily="34" charset="0"/>
            </a:endParaRPr>
          </a:p>
        </p:txBody>
      </p:sp>
      <p:sp>
        <p:nvSpPr>
          <p:cNvPr id="28682" name="TextBox 15"/>
          <p:cNvSpPr txBox="1">
            <a:spLocks noChangeArrowheads="1"/>
          </p:cNvSpPr>
          <p:nvPr/>
        </p:nvSpPr>
        <p:spPr bwMode="auto">
          <a:xfrm>
            <a:off x="250825" y="507841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Округлите число 217,63260554037 до сотых, тысячных, миллиардных, до десятков, сотен, тысяч.</a:t>
            </a:r>
            <a:endParaRPr lang="en-US" sz="2400">
              <a:latin typeface="Verdana" pitchFamily="34" charset="0"/>
            </a:endParaRPr>
          </a:p>
        </p:txBody>
      </p:sp>
      <p:sp>
        <p:nvSpPr>
          <p:cNvPr id="28683" name="TextBox 16"/>
          <p:cNvSpPr txBox="1">
            <a:spLocks noChangeArrowheads="1"/>
          </p:cNvSpPr>
          <p:nvPr/>
        </p:nvSpPr>
        <p:spPr bwMode="auto">
          <a:xfrm>
            <a:off x="250825" y="5949950"/>
            <a:ext cx="8640763" cy="762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Округлите числа 0,0033168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498,741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0,051772 до первой значащей цифры, второй и пятой.</a:t>
            </a:r>
            <a:endParaRPr lang="en-US" sz="24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4339" name="TextBox 13"/>
          <p:cNvSpPr txBox="1">
            <a:spLocks noChangeArrowheads="1"/>
          </p:cNvSpPr>
          <p:nvPr/>
        </p:nvSpPr>
        <p:spPr bwMode="auto">
          <a:xfrm>
            <a:off x="250825" y="1989138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округлении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 до разряда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единиц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десятых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сотых и т. д.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 цифры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последующих разрядов отбрасываются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4341" name="TextBox 12"/>
          <p:cNvSpPr txBox="1">
            <a:spLocks noChangeArrowheads="1"/>
          </p:cNvSpPr>
          <p:nvPr/>
        </p:nvSpPr>
        <p:spPr bwMode="auto">
          <a:xfrm>
            <a:off x="250825" y="1257300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1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1989138"/>
            <a:ext cx="8642350" cy="45243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округлении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 до разряда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десятков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сотен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тысяч и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т.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д.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(старше, чем разряд единиц) </a:t>
            </a:r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цифры последующих разрядов целой части числа</a:t>
            </a: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заменяются нулями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цифры дробной части – отбрасываются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5365" name="TextBox 12"/>
          <p:cNvSpPr txBox="1">
            <a:spLocks noChangeArrowheads="1"/>
          </p:cNvSpPr>
          <p:nvPr/>
        </p:nvSpPr>
        <p:spPr bwMode="auto">
          <a:xfrm>
            <a:off x="250825" y="1257300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2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1989138"/>
            <a:ext cx="8642350" cy="47085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Цифра разряда, до которого выполняется округление,</a:t>
            </a:r>
          </a:p>
          <a:p>
            <a:pPr algn="ctr"/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остаётся без изменения,</a:t>
            </a:r>
          </a:p>
          <a:p>
            <a:pPr algn="ctr"/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следующая за ней цифра меньше 5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противном случае к числу,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которого заканчивается этой цифрой, прибавляется единица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(запятая при этом прибавлении единицы «не замечается»).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6389" name="TextBox 12"/>
          <p:cNvSpPr txBox="1">
            <a:spLocks noChangeArrowheads="1"/>
          </p:cNvSpPr>
          <p:nvPr/>
        </p:nvSpPr>
        <p:spPr bwMode="auto">
          <a:xfrm>
            <a:off x="250825" y="1257300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3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Округление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1773238"/>
            <a:ext cx="8642350" cy="504666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округления числа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4739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тысячных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474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сотых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47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десятых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единиц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(до целых)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826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десятков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сотен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28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тысяч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7413" name="TextBox 12"/>
          <p:cNvSpPr txBox="1">
            <a:spLocks noChangeArrowheads="1"/>
          </p:cNvSpPr>
          <p:nvPr/>
        </p:nvSpPr>
        <p:spPr bwMode="auto">
          <a:xfrm>
            <a:off x="250825" y="125730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</p:txBody>
      </p:sp>
      <p:sp>
        <p:nvSpPr>
          <p:cNvPr id="1843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Иногда кроме округления десятичных дробей до данного разряда полезно применять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до данного разряда с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недостатком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или с </a:t>
            </a:r>
            <a:r>
              <a:rPr lang="ru-RU" sz="2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избытком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250825" y="2490788"/>
            <a:ext cx="8642350" cy="417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взять, к примеру, десятичную дробь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отбросить в ней все знаки после запятой, начиная со второго, то получим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теперь прибавить к полученному числу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получим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Начальная дробь заключена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между числами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≤ 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≤ 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с недостатком и с избытком</a:t>
            </a:r>
          </a:p>
        </p:txBody>
      </p:sp>
      <p:sp>
        <p:nvSpPr>
          <p:cNvPr id="19459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2835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29</a:t>
            </a:r>
            <a:r>
              <a:rPr lang="ru-RU" sz="3500" b="1">
                <a:latin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</a:rPr>
              <a:t>6</a:t>
            </a:r>
            <a:r>
              <a:rPr lang="ru-RU" sz="3500" b="1">
                <a:latin typeface="Verdana" pitchFamily="34" charset="0"/>
              </a:rPr>
              <a:t> есть:</a:t>
            </a:r>
            <a:endParaRPr lang="en-US" sz="3500" b="1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приближение числа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29</a:t>
            </a:r>
            <a:r>
              <a:rPr lang="ru-RU" sz="2500" b="1">
                <a:latin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6274858</a:t>
            </a:r>
            <a:r>
              <a:rPr lang="ru-RU" sz="2500">
                <a:latin typeface="Verdana" pitchFamily="34" charset="0"/>
              </a:rPr>
              <a:t> до десятых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(или до первого знака после запятой, или до единицы первого разряда после запятой)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с недостатком,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а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29</a:t>
            </a:r>
            <a:r>
              <a:rPr lang="ru-RU" sz="3500" b="1">
                <a:latin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</a:rPr>
              <a:t>7</a:t>
            </a:r>
            <a:r>
              <a:rPr lang="ru-RU" sz="3500" b="1">
                <a:latin typeface="Verdana" pitchFamily="34" charset="0"/>
              </a:rPr>
              <a:t> – с избытком</a:t>
            </a:r>
            <a:r>
              <a:rPr lang="ru-RU" sz="3500">
                <a:latin typeface="Verdana" pitchFamily="34" charset="0"/>
              </a:rPr>
              <a:t>.</a:t>
            </a:r>
            <a:endParaRPr lang="en-US" sz="3500">
              <a:latin typeface="Verdana" pitchFamily="34" charset="0"/>
            </a:endParaRP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50825" y="4292600"/>
            <a:ext cx="3960813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«приближение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с недостатком</a:t>
            </a:r>
            <a:r>
              <a:rPr lang="ru-RU" sz="2500" b="1">
                <a:latin typeface="Verdana" pitchFamily="34" charset="0"/>
              </a:rPr>
              <a:t>»</a:t>
            </a:r>
            <a:endParaRPr lang="en-US" sz="3500" b="1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19462" name="TextBox 1"/>
          <p:cNvSpPr txBox="1">
            <a:spLocks noChangeArrowheads="1"/>
          </p:cNvSpPr>
          <p:nvPr/>
        </p:nvSpPr>
        <p:spPr bwMode="auto">
          <a:xfrm>
            <a:off x="4211638" y="4292600"/>
            <a:ext cx="741362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000" b="1">
                <a:latin typeface="Verdana" pitchFamily="34" charset="0"/>
              </a:rPr>
              <a:t>=</a:t>
            </a:r>
          </a:p>
        </p:txBody>
      </p:sp>
      <p:sp>
        <p:nvSpPr>
          <p:cNvPr id="19463" name="TextBox 14"/>
          <p:cNvSpPr txBox="1">
            <a:spLocks noChangeArrowheads="1"/>
          </p:cNvSpPr>
          <p:nvPr/>
        </p:nvSpPr>
        <p:spPr bwMode="auto">
          <a:xfrm>
            <a:off x="4932363" y="4292600"/>
            <a:ext cx="3960812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«приближение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снизу</a:t>
            </a:r>
            <a:r>
              <a:rPr lang="ru-RU" sz="2500" b="1">
                <a:latin typeface="Verdana" pitchFamily="34" charset="0"/>
              </a:rPr>
              <a:t>»</a:t>
            </a:r>
            <a:endParaRPr lang="en-US" sz="3500" b="1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19464" name="TextBox 15"/>
          <p:cNvSpPr txBox="1">
            <a:spLocks noChangeArrowheads="1"/>
          </p:cNvSpPr>
          <p:nvPr/>
        </p:nvSpPr>
        <p:spPr bwMode="auto">
          <a:xfrm>
            <a:off x="250825" y="5448300"/>
            <a:ext cx="3960813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«приближение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с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избытком</a:t>
            </a:r>
            <a:r>
              <a:rPr lang="ru-RU" sz="2500" b="1">
                <a:latin typeface="Verdana" pitchFamily="34" charset="0"/>
              </a:rPr>
              <a:t>»</a:t>
            </a:r>
            <a:endParaRPr lang="en-US" sz="3500" b="1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19465" name="TextBox 16"/>
          <p:cNvSpPr txBox="1">
            <a:spLocks noChangeArrowheads="1"/>
          </p:cNvSpPr>
          <p:nvPr/>
        </p:nvSpPr>
        <p:spPr bwMode="auto">
          <a:xfrm>
            <a:off x="4211638" y="5448300"/>
            <a:ext cx="7413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000" b="1">
                <a:latin typeface="Verdana" pitchFamily="34" charset="0"/>
              </a:rPr>
              <a:t>=</a:t>
            </a:r>
          </a:p>
        </p:txBody>
      </p:sp>
      <p:sp>
        <p:nvSpPr>
          <p:cNvPr id="19466" name="TextBox 17"/>
          <p:cNvSpPr txBox="1">
            <a:spLocks noChangeArrowheads="1"/>
          </p:cNvSpPr>
          <p:nvPr/>
        </p:nvSpPr>
        <p:spPr bwMode="auto">
          <a:xfrm>
            <a:off x="4932363" y="5448300"/>
            <a:ext cx="3960812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«приближение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сверху</a:t>
            </a:r>
            <a:r>
              <a:rPr lang="ru-RU" sz="2500" b="1">
                <a:latin typeface="Verdana" pitchFamily="34" charset="0"/>
              </a:rPr>
              <a:t>»</a:t>
            </a:r>
            <a:endParaRPr lang="en-US" sz="3500" b="1">
              <a:solidFill>
                <a:srgbClr val="008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</p:txBody>
      </p:sp>
      <p:sp>
        <p:nvSpPr>
          <p:cNvPr id="20483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1268413"/>
            <a:ext cx="8642350" cy="44021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рассмотреть приближения</a:t>
            </a:r>
          </a:p>
          <a:p>
            <a:pPr algn="ctr"/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того же числа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</a:p>
          <a:p>
            <a:pPr algn="ctr"/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  <a:p>
            <a:pPr algn="ctr"/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сотых</a:t>
            </a:r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тысячных</a:t>
            </a:r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т. д.</a:t>
            </a:r>
            <a:r>
              <a:rPr lang="ru-RU" sz="3000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</a:p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endParaRPr lang="ru-RU" sz="3000" b="1">
              <a:solidFill>
                <a:srgbClr val="E46C0A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</a:t>
            </a:r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</a:p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</a:t>
            </a:r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en-US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6274858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≤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6274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т. 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 с избытком</a:t>
            </a:r>
          </a:p>
        </p:txBody>
      </p:sp>
      <p:sp>
        <p:nvSpPr>
          <p:cNvPr id="21507" name="TextBox 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Приближение десятичных дробей</a:t>
            </a:r>
          </a:p>
        </p:txBody>
      </p:sp>
      <p:sp>
        <p:nvSpPr>
          <p:cNvPr id="21508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Иногда приближения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 или с избытком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(или сразу оба)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могут оказаться равными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самой приближаемой дроби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250825" y="37433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250825" y="4292600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дроби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34000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приближения до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третьего разряда после запятой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 недостатком, и с избытком равны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340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683</Words>
  <Application>Microsoft Office PowerPoint</Application>
  <PresentationFormat>Экран (4:3)</PresentationFormat>
  <Paragraphs>190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215</cp:revision>
  <dcterms:created xsi:type="dcterms:W3CDTF">2012-12-15T11:02:59Z</dcterms:created>
  <dcterms:modified xsi:type="dcterms:W3CDTF">2013-12-11T06:51:03Z</dcterms:modified>
</cp:coreProperties>
</file>