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8"/>
  </p:notesMasterIdLst>
  <p:sldIdLst>
    <p:sldId id="270" r:id="rId2"/>
    <p:sldId id="259" r:id="rId3"/>
    <p:sldId id="271" r:id="rId4"/>
    <p:sldId id="272" r:id="rId5"/>
    <p:sldId id="258" r:id="rId6"/>
    <p:sldId id="261" r:id="rId7"/>
    <p:sldId id="262" r:id="rId8"/>
    <p:sldId id="266" r:id="rId9"/>
    <p:sldId id="263" r:id="rId10"/>
    <p:sldId id="273" r:id="rId11"/>
    <p:sldId id="274" r:id="rId12"/>
    <p:sldId id="275" r:id="rId13"/>
    <p:sldId id="276" r:id="rId14"/>
    <p:sldId id="277" r:id="rId15"/>
    <p:sldId id="267" r:id="rId16"/>
    <p:sldId id="26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FFFF66"/>
    <a:srgbClr val="000066"/>
    <a:srgbClr val="009900"/>
    <a:srgbClr val="FFCC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3" d="100"/>
          <a:sy n="53" d="100"/>
        </p:scale>
        <p:origin x="-996" y="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A6B23-0CAA-40EC-9D06-439154D35526}" type="datetimeFigureOut">
              <a:rPr lang="ru-RU" smtClean="0"/>
              <a:t>11.02.2013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34DA4E-6454-4A22-B97A-F2B8DB57E2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819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11.02.2013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11.02.2013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13" Type="http://schemas.openxmlformats.org/officeDocument/2006/relationships/image" Target="../media/image31.png"/><Relationship Id="rId3" Type="http://schemas.openxmlformats.org/officeDocument/2006/relationships/image" Target="../media/image7.png"/><Relationship Id="rId7" Type="http://schemas.openxmlformats.org/officeDocument/2006/relationships/image" Target="../media/image8.png"/><Relationship Id="rId12" Type="http://schemas.openxmlformats.org/officeDocument/2006/relationships/image" Target="../media/image30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11" Type="http://schemas.openxmlformats.org/officeDocument/2006/relationships/image" Target="../media/image29.jpeg"/><Relationship Id="rId5" Type="http://schemas.openxmlformats.org/officeDocument/2006/relationships/image" Target="../media/image6.png"/><Relationship Id="rId10" Type="http://schemas.openxmlformats.org/officeDocument/2006/relationships/image" Target="../media/image28.jpeg"/><Relationship Id="rId4" Type="http://schemas.openxmlformats.org/officeDocument/2006/relationships/image" Target="../media/image25.png"/><Relationship Id="rId9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083" y="404664"/>
            <a:ext cx="7845496" cy="93610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Орнамент и предмет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5408290"/>
            <a:ext cx="7854696" cy="616032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rgbClr val="000066"/>
                </a:solidFill>
              </a:rPr>
              <a:t>Изобразительное искусство. 2 класс.</a:t>
            </a:r>
          </a:p>
          <a:p>
            <a:r>
              <a:rPr lang="ru-RU" dirty="0" smtClean="0">
                <a:solidFill>
                  <a:srgbClr val="000066"/>
                </a:solidFill>
              </a:rPr>
              <a:t>Урок 21</a:t>
            </a:r>
            <a:endParaRPr lang="ru-RU" dirty="0">
              <a:solidFill>
                <a:srgbClr val="000066"/>
              </a:solidFill>
            </a:endParaRPr>
          </a:p>
        </p:txBody>
      </p:sp>
      <p:pic>
        <p:nvPicPr>
          <p:cNvPr id="4" name="Picture 5" descr="sova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191000"/>
            <a:ext cx="2130425" cy="240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16429" y="6020026"/>
            <a:ext cx="25141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© </a:t>
            </a:r>
            <a:r>
              <a:rPr lang="en-US" dirty="0">
                <a:solidFill>
                  <a:srgbClr val="002060"/>
                </a:solidFill>
              </a:rPr>
              <a:t>ООО </a:t>
            </a:r>
            <a:r>
              <a:rPr lang="ru-RU" dirty="0">
                <a:solidFill>
                  <a:srgbClr val="002060"/>
                </a:solidFill>
              </a:rPr>
              <a:t>«</a:t>
            </a:r>
            <a:r>
              <a:rPr lang="ru-RU" dirty="0" err="1">
                <a:solidFill>
                  <a:srgbClr val="002060"/>
                </a:solidFill>
              </a:rPr>
              <a:t>Баласс</a:t>
            </a:r>
            <a:r>
              <a:rPr lang="ru-RU" dirty="0">
                <a:solidFill>
                  <a:srgbClr val="002060"/>
                </a:solidFill>
              </a:rPr>
              <a:t>», 2012</a:t>
            </a:r>
          </a:p>
        </p:txBody>
      </p:sp>
      <p:pic>
        <p:nvPicPr>
          <p:cNvPr id="1028" name="Picture 4" descr="C:\Users\SONYA\Desktop\презентации\19\3383ghj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484784"/>
            <a:ext cx="5841709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5521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SONYA\Desktop\презентации\картинки\20\Orn_06_0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2407326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063" y="274756"/>
            <a:ext cx="2164674" cy="2204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737" y="260648"/>
            <a:ext cx="2247993" cy="2168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4730" y="274756"/>
            <a:ext cx="2324801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961" y="2428962"/>
            <a:ext cx="2272238" cy="2189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4729" y="4668732"/>
            <a:ext cx="2309271" cy="2189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 descr="C:\Users\msi\Downloads\орн3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2000" y="2478788"/>
            <a:ext cx="2280611" cy="2143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2000" y="4618228"/>
            <a:ext cx="2324800" cy="2189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 descr="C:\Users\msi\Downloads\орн4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18226"/>
            <a:ext cx="2407326" cy="2239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msi\Downloads\орн5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4730" y="2492896"/>
            <a:ext cx="2309270" cy="2192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msi\Downloads\орн6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540" y="4565910"/>
            <a:ext cx="2080189" cy="2241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SONYA\Desktop\презентации\картинки\20\gfhf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46691"/>
            <a:ext cx="2341999" cy="214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3255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" y="1560488"/>
            <a:ext cx="4569387" cy="4428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Users\msi\Downloads\лоскут 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1563049"/>
            <a:ext cx="4392489" cy="4392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3186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msi\Downloads\лоскут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799" y="779085"/>
            <a:ext cx="7989641" cy="5998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1422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msi\Downloads\лоскут 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9" y="1412776"/>
            <a:ext cx="4554651" cy="4554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msi\Downloads\лоскут 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1412776"/>
            <a:ext cx="4555813" cy="4555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4289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9" name="Picture 3" descr="C:\Users\msi\Downloads\лоскут 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88" y="1052736"/>
            <a:ext cx="8671475" cy="5417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2773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548680"/>
            <a:ext cx="7772400" cy="72008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66"/>
                </a:solidFill>
              </a:rPr>
              <a:t>Рефлексия</a:t>
            </a:r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556792"/>
            <a:ext cx="7772400" cy="504056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40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Оцените свою работу на уроке:</a:t>
            </a:r>
            <a:endParaRPr lang="en-US" sz="4000" b="1" dirty="0" smtClean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ru-RU" sz="4000" b="1" dirty="0" smtClean="0">
                <a:solidFill>
                  <a:srgbClr val="FFCC00"/>
                </a:solidFill>
              </a:rPr>
              <a:t>- Что </a:t>
            </a:r>
            <a:r>
              <a:rPr lang="ru-RU" sz="4000" b="1" dirty="0">
                <a:solidFill>
                  <a:srgbClr val="FFCC00"/>
                </a:solidFill>
              </a:rPr>
              <a:t>тебе нужно было сделать?</a:t>
            </a:r>
          </a:p>
          <a:p>
            <a:pPr algn="ctr"/>
            <a:r>
              <a:rPr lang="ru-RU" sz="4000" b="1" dirty="0">
                <a:solidFill>
                  <a:schemeClr val="accent5">
                    <a:lumMod val="50000"/>
                  </a:schemeClr>
                </a:solidFill>
              </a:rPr>
              <a:t>– Задание выполнено в полном объёме? Без ошибок?</a:t>
            </a:r>
          </a:p>
          <a:p>
            <a:pPr algn="ctr"/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– Ты выполнил работу самостоятельно или с помощью? С чьей? </a:t>
            </a:r>
          </a:p>
          <a:p>
            <a:pPr algn="ctr"/>
            <a:r>
              <a:rPr lang="ru-RU" sz="4000" b="1" dirty="0">
                <a:solidFill>
                  <a:srgbClr val="002060"/>
                </a:solidFill>
              </a:rPr>
              <a:t>– Как бы ты оценил свою работу?</a:t>
            </a:r>
          </a:p>
          <a:p>
            <a:pPr algn="ctr"/>
            <a:endParaRPr lang="ru-RU" sz="4000" b="1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2712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332656"/>
            <a:ext cx="7772400" cy="93610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66"/>
                </a:solidFill>
              </a:rPr>
              <a:t>Домашнее задание</a:t>
            </a:r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556792"/>
            <a:ext cx="7772400" cy="4464496"/>
          </a:xfrm>
        </p:spPr>
        <p:txBody>
          <a:bodyPr>
            <a:normAutofit/>
          </a:bodyPr>
          <a:lstStyle/>
          <a:p>
            <a:endParaRPr lang="ru-RU" sz="40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9552" y="1628800"/>
            <a:ext cx="7704856" cy="3600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dirty="0">
                <a:solidFill>
                  <a:srgbClr val="000066"/>
                </a:solidFill>
              </a:rPr>
              <a:t>Принести альбом, карандаш, гуашь, кисти № 2, 4, Рабочую тетрадь.</a:t>
            </a:r>
          </a:p>
        </p:txBody>
      </p:sp>
    </p:spTree>
    <p:extLst>
      <p:ext uri="{BB962C8B-B14F-4D97-AF65-F5344CB8AC3E}">
        <p14:creationId xmlns:p14="http://schemas.microsoft.com/office/powerpoint/2010/main" val="3153874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916832"/>
            <a:ext cx="7772400" cy="4464496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dirty="0" smtClean="0"/>
              <a:t>Проблемный вопрос</a:t>
            </a:r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en-US" sz="3600" i="1" dirty="0" smtClean="0">
              <a:solidFill>
                <a:srgbClr val="002060"/>
              </a:solidFill>
            </a:endParaRPr>
          </a:p>
          <a:p>
            <a:pPr algn="ctr"/>
            <a:endParaRPr lang="en-US" sz="3600" i="1" dirty="0">
              <a:solidFill>
                <a:srgbClr val="002060"/>
              </a:solidFill>
            </a:endParaRPr>
          </a:p>
          <a:p>
            <a:pPr algn="ctr"/>
            <a:endParaRPr lang="en-US" sz="3600" i="1" dirty="0" smtClean="0">
              <a:solidFill>
                <a:srgbClr val="002060"/>
              </a:solidFill>
            </a:endParaRPr>
          </a:p>
          <a:p>
            <a:pPr algn="ctr"/>
            <a:endParaRPr lang="en-US" sz="3600" i="1" dirty="0">
              <a:solidFill>
                <a:srgbClr val="002060"/>
              </a:solidFill>
            </a:endParaRPr>
          </a:p>
          <a:p>
            <a:pPr algn="ctr"/>
            <a:endParaRPr lang="en-US" sz="3600" i="1" dirty="0" smtClean="0">
              <a:solidFill>
                <a:srgbClr val="002060"/>
              </a:solidFill>
            </a:endParaRPr>
          </a:p>
          <a:p>
            <a:pPr algn="ctr"/>
            <a:r>
              <a:rPr lang="ru-RU" sz="3600" i="1" dirty="0" smtClean="0">
                <a:solidFill>
                  <a:srgbClr val="002060"/>
                </a:solidFill>
              </a:rPr>
              <a:t>Возможны и другие варианты проблемного вопроса</a:t>
            </a:r>
            <a:endParaRPr lang="ru-RU" sz="3600" i="1" dirty="0">
              <a:solidFill>
                <a:srgbClr val="00206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16832"/>
            <a:ext cx="7699375" cy="251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3331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rgbClr val="FFFF66"/>
                </a:solidFill>
              </a:rPr>
              <a:t>Поиск решения проблемы</a:t>
            </a:r>
            <a:endParaRPr lang="ru-RU" sz="48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134" y="2204864"/>
            <a:ext cx="4100985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204864"/>
            <a:ext cx="4052900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179512" y="0"/>
            <a:ext cx="8784976" cy="1052736"/>
          </a:xfrm>
          <a:prstGeom prst="wedgeRoundRectCallout">
            <a:avLst>
              <a:gd name="adj1" fmla="val -20624"/>
              <a:gd name="adj2" fmla="val 52281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Некоторые виды композиции орнамента</a:t>
            </a:r>
            <a:endParaRPr lang="ru-RU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Овальная выноска 4"/>
          <p:cNvSpPr/>
          <p:nvPr/>
        </p:nvSpPr>
        <p:spPr>
          <a:xfrm>
            <a:off x="179512" y="908720"/>
            <a:ext cx="4251607" cy="1152128"/>
          </a:xfrm>
          <a:prstGeom prst="wedgeEllipse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Линейная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Овальная выноска 10"/>
          <p:cNvSpPr/>
          <p:nvPr/>
        </p:nvSpPr>
        <p:spPr>
          <a:xfrm>
            <a:off x="4549135" y="974758"/>
            <a:ext cx="4415353" cy="1152128"/>
          </a:xfrm>
          <a:prstGeom prst="wedgeEllipseCallou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Диагональная</a:t>
            </a:r>
            <a:endParaRPr lang="ru-RU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705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315" y="2234245"/>
            <a:ext cx="4101884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34245"/>
            <a:ext cx="4101438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179512" y="0"/>
            <a:ext cx="8784976" cy="1052736"/>
          </a:xfrm>
          <a:prstGeom prst="wedgeRoundRectCallout">
            <a:avLst>
              <a:gd name="adj1" fmla="val -20624"/>
              <a:gd name="adj2" fmla="val 52281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Некоторые виды композиции орнамента</a:t>
            </a:r>
            <a:endParaRPr lang="ru-RU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79512" y="908721"/>
            <a:ext cx="4245454" cy="1152128"/>
          </a:xfrm>
          <a:prstGeom prst="wedgeEllipse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accent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Центрическая</a:t>
            </a:r>
            <a:br>
              <a:rPr lang="ru-RU" sz="2800" dirty="0">
                <a:solidFill>
                  <a:schemeClr val="accent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2800" dirty="0">
                <a:solidFill>
                  <a:schemeClr val="accent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 (в круге)</a:t>
            </a:r>
          </a:p>
        </p:txBody>
      </p:sp>
      <p:sp>
        <p:nvSpPr>
          <p:cNvPr id="8" name="Овальная выноска 7"/>
          <p:cNvSpPr/>
          <p:nvPr/>
        </p:nvSpPr>
        <p:spPr>
          <a:xfrm>
            <a:off x="4706453" y="956828"/>
            <a:ext cx="4251607" cy="1152128"/>
          </a:xfrm>
          <a:prstGeom prst="wedgeEllipse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Центрическая  (в квадрате)</a:t>
            </a:r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370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" y="441325"/>
            <a:ext cx="8113713" cy="597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0238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/>
            <a:endParaRPr lang="ru-RU" sz="48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7" name="Picture 3" descr="C:\Users\SONYA\Desktop\презентации\картинки\21\485789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28800"/>
            <a:ext cx="7632848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323527" y="404664"/>
            <a:ext cx="8463071" cy="109087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0066"/>
                </a:solidFill>
              </a:rPr>
              <a:t>Какие виды орнамента использованы в росписи прялки?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3527" y="404663"/>
            <a:ext cx="8463071" cy="109087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000066"/>
                </a:solidFill>
              </a:rPr>
              <a:t>Какого цвета больше всего?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32181" y="404664"/>
            <a:ext cx="8496944" cy="109087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0066"/>
                </a:solidFill>
              </a:rPr>
              <a:t>Какие виды композиции использовал мастер?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32181" y="404662"/>
            <a:ext cx="8496944" cy="109087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000066"/>
                </a:solidFill>
              </a:rPr>
              <a:t>Как они связаны с формой прялки?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32181" y="415415"/>
            <a:ext cx="8496944" cy="108012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0066"/>
                </a:solidFill>
              </a:rPr>
              <a:t>Какое настроение хотел создать мастер, расписавший прялку?</a:t>
            </a:r>
          </a:p>
        </p:txBody>
      </p:sp>
    </p:spTree>
    <p:extLst>
      <p:ext uri="{BB962C8B-B14F-4D97-AF65-F5344CB8AC3E}">
        <p14:creationId xmlns:p14="http://schemas.microsoft.com/office/powerpoint/2010/main" val="3760716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/>
            <a:endParaRPr lang="ru-RU" sz="48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412776"/>
            <a:ext cx="7772400" cy="5112568"/>
          </a:xfrm>
        </p:spPr>
        <p:txBody>
          <a:bodyPr>
            <a:normAutofit/>
          </a:bodyPr>
          <a:lstStyle/>
          <a:p>
            <a:endParaRPr lang="ru-RU" dirty="0" smtClean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743" y="404664"/>
            <a:ext cx="8596313" cy="146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742" y="469376"/>
            <a:ext cx="8596313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743" y="411014"/>
            <a:ext cx="8632825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824" y="469376"/>
            <a:ext cx="8632825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174" y="404663"/>
            <a:ext cx="8626475" cy="146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 descr="C:\Users\SONYA\Desktop\презентации\картинки\21\7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174" y="1694926"/>
            <a:ext cx="2160240" cy="4996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C:\Users\SONYA\Desktop\презентации\картинки\21\0_6b598_8cb11583_XL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581" y="1718686"/>
            <a:ext cx="3421474" cy="4996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msi\Downloads\прялка 1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815" y="1694926"/>
            <a:ext cx="2318792" cy="4996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325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88640"/>
            <a:ext cx="7772400" cy="93610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66"/>
                </a:solidFill>
              </a:rPr>
              <a:t>Продуктивное задание </a:t>
            </a:r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7" name="Picture 3" descr="C:\Users\SONYA\Desktop\презентации\картинки\21\0_91f5b_969532a6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80983"/>
            <a:ext cx="8962810" cy="5253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1291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66"/>
                </a:solidFill>
              </a:rPr>
              <a:t>Продуктивное задание</a:t>
            </a:r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6" name="Picture 4" descr="C:\Users\SONYA\Desktop\презентации\картинки\21\fgfg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72816"/>
            <a:ext cx="3960440" cy="1905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772815"/>
            <a:ext cx="4065701" cy="1866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3638856"/>
            <a:ext cx="4065701" cy="2089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C:\Users\SONYA\Desktop\презентации\картинки\21\xcxcxcx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684826"/>
            <a:ext cx="3960440" cy="1942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325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217</TotalTime>
  <Words>147</Words>
  <Application>Microsoft Office PowerPoint</Application>
  <PresentationFormat>Экран (4:3)</PresentationFormat>
  <Paragraphs>37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Орнамент и предмет</vt:lpstr>
      <vt:lpstr>Формулирование проблемы</vt:lpstr>
      <vt:lpstr>Поиск решения проблемы</vt:lpstr>
      <vt:lpstr>Центрическая  (в круге)</vt:lpstr>
      <vt:lpstr>Презентация PowerPoint</vt:lpstr>
      <vt:lpstr>Презентация PowerPoint</vt:lpstr>
      <vt:lpstr>Презентация PowerPoint</vt:lpstr>
      <vt:lpstr>Продуктивное задание </vt:lpstr>
      <vt:lpstr>Продуктивное задание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Рефлексия</vt:lpstr>
      <vt:lpstr>Домашнее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Светлана</cp:lastModifiedBy>
  <cp:revision>19</cp:revision>
  <dcterms:created xsi:type="dcterms:W3CDTF">2012-09-17T15:13:52Z</dcterms:created>
  <dcterms:modified xsi:type="dcterms:W3CDTF">2013-02-11T15:48:54Z</dcterms:modified>
</cp:coreProperties>
</file>