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71" r:id="rId12"/>
    <p:sldId id="272" r:id="rId13"/>
    <p:sldId id="273" r:id="rId14"/>
    <p:sldId id="274" r:id="rId15"/>
    <p:sldId id="275" r:id="rId16"/>
    <p:sldId id="276" r:id="rId17"/>
    <p:sldId id="264" r:id="rId18"/>
    <p:sldId id="265" r:id="rId19"/>
    <p:sldId id="26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990000"/>
    <a:srgbClr val="99FF33"/>
    <a:srgbClr val="FFFF66"/>
    <a:srgbClr val="66FFCC"/>
    <a:srgbClr val="FFCC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4E6E4F-B4AD-4315-9846-78972088A3E9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D2C462-BCEA-4F34-ACF0-96F8CAE62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Гравюра Дмитрия Митрохина, </a:t>
            </a:r>
            <a:r>
              <a:rPr lang="en-US" smtClean="0">
                <a:hlinkClick r:id="rId3"/>
              </a:rPr>
              <a:t>http://images.yandex.ru</a:t>
            </a:r>
            <a:r>
              <a:rPr lang="ru-RU" smtClean="0"/>
              <a:t> (все гравюры Д. Митрохина)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30195-88CB-43B3-9C7F-8466AF4F636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Павел Никитин «Рисующий мальчик», </a:t>
            </a:r>
            <a:r>
              <a:rPr lang="en-US" smtClean="0">
                <a:hlinkClick r:id="rId3"/>
              </a:rPr>
              <a:t>http://images.yandex.ru</a:t>
            </a: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00C4D9-8683-440E-973E-305433FAF7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Дмитрий Митрохин «Озеро»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DE3C0A-509A-4C95-B165-58373AA293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A337-F133-4FA1-8346-698DBE86E674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3161-0764-42DB-88D6-8CC4AC4D2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C0BB-E6FF-4FFE-8B3C-3622B177D160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5945-DE1C-492D-943F-7F02FD3AE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088D-E87E-455D-AB5C-047360D7CFBD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DC46-9922-4FB8-99EA-75FDF20CD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0F7F6-95A7-45B4-ADDE-0AA2AB968CAE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5974-6554-4E7E-8398-9DBC0BE36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8FE9-8647-4E29-8CFA-ABAFB10E14D1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F951-C199-4D67-8236-C95D89575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1B63-BF23-47D7-92D4-C3E1F8B6374F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A83-A609-4097-A043-702E0E96A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59CC-1E63-45C9-B9E9-CACD0E097450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9EF8C-C03A-46C5-AE81-A25267525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8FE6-4F37-4BCC-A68E-09ECEEEC9BA5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EB5B-FD6F-4486-8DFE-84C53C5CC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24AB-F9FE-4249-B317-6BC43A667470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E2D9-3CF0-4D5F-9BF7-B97F80421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A218-2800-4843-972C-534F74983BBB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E90A-3A75-497D-9A05-A62C5E667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0D75-79A7-451A-890D-A52FEAD1B28A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4C5D-41A0-468B-BB37-7F950C4CE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8B3177-BA77-4F2F-BC64-C50D4420467A}" type="datetimeFigureOut">
              <a:rPr lang="ru-RU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53F806-3695-4DC8-AFEB-FB309E2E2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10801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66"/>
                </a:solidFill>
                <a:effectLst/>
              </a:rPr>
              <a:t>Гравюра. Фактура.</a:t>
            </a:r>
            <a:endParaRPr lang="ru-RU" dirty="0">
              <a:solidFill>
                <a:srgbClr val="FFFF66"/>
              </a:solidFill>
              <a:effectLst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999038"/>
            <a:ext cx="6557963" cy="790575"/>
          </a:xfrm>
        </p:spPr>
        <p:txBody>
          <a:bodyPr/>
          <a:lstStyle/>
          <a:p>
            <a:pPr marR="0" eaLnBrk="1" hangingPunct="1"/>
            <a:r>
              <a:rPr lang="ru-RU" sz="2400" b="1" smtClean="0">
                <a:solidFill>
                  <a:srgbClr val="002060"/>
                </a:solidFill>
              </a:rPr>
              <a:t>Изобразительное искусство, 2-й класс.</a:t>
            </a:r>
          </a:p>
          <a:p>
            <a:pPr marR="0" eaLnBrk="1" hangingPunct="1"/>
            <a:r>
              <a:rPr lang="ru-RU" sz="2400" b="1" smtClean="0">
                <a:solidFill>
                  <a:srgbClr val="002060"/>
                </a:solidFill>
              </a:rPr>
              <a:t>Урок 10</a:t>
            </a:r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116638" y="6019800"/>
            <a:ext cx="263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2012.</a:t>
            </a:r>
          </a:p>
        </p:txBody>
      </p:sp>
      <p:pic>
        <p:nvPicPr>
          <p:cNvPr id="1026" name="Picture 2" descr="C:\Users\msi\Downloads\митрохин гравю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1776413"/>
            <a:ext cx="5538788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Выполните упражнения на передачу фактуры в альбоме.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141663"/>
            <a:ext cx="83534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7650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Выполните упражнения на передачу фактуры в альбоме.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141663"/>
            <a:ext cx="842486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867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Выполните упражнения на передачу фактуры в альбоме.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213100"/>
            <a:ext cx="83534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512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rgbClr val="FFFF66"/>
                </a:solidFill>
                <a:effectLst/>
              </a:rPr>
              <a:t>Выражение решения проблемы</a:t>
            </a:r>
            <a:endParaRPr lang="ru-RU" sz="4400">
              <a:solidFill>
                <a:srgbClr val="FFFF66"/>
              </a:solidFill>
              <a:effectLst/>
            </a:endParaRPr>
          </a:p>
        </p:txBody>
      </p:sp>
      <p:sp>
        <p:nvSpPr>
          <p:cNvPr id="29698" name="Текст 2"/>
          <p:cNvSpPr>
            <a:spLocks noGrp="1"/>
          </p:cNvSpPr>
          <p:nvPr>
            <p:ph type="body" idx="1"/>
          </p:nvPr>
        </p:nvSpPr>
        <p:spPr>
          <a:xfrm>
            <a:off x="179388" y="4652963"/>
            <a:ext cx="8785225" cy="1728787"/>
          </a:xfrm>
        </p:spPr>
        <p:txBody>
          <a:bodyPr/>
          <a:lstStyle/>
          <a:p>
            <a:pPr algn="ctr" eaLnBrk="1" hangingPunct="1"/>
            <a:endParaRPr lang="ru-RU" smtClean="0"/>
          </a:p>
          <a:p>
            <a:pPr algn="ctr" eaLnBrk="1" hangingPunct="1"/>
            <a:endParaRPr lang="ru-RU" smtClean="0"/>
          </a:p>
          <a:p>
            <a:pPr algn="ctr" eaLnBrk="1" hangingPunct="1"/>
            <a:endParaRPr lang="ru-RU" smtClean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395288" y="1773238"/>
            <a:ext cx="8353425" cy="3240087"/>
          </a:xfrm>
          <a:prstGeom prst="wedgeEllipseCallout">
            <a:avLst>
              <a:gd name="adj1" fmla="val -13077"/>
              <a:gd name="adj2" fmla="val 4644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990000"/>
                </a:solidFill>
              </a:rPr>
              <a:t>Как художнику удаётся передать  различную поверхность, используя только один цвет?</a:t>
            </a:r>
            <a:endParaRPr lang="ru-RU" sz="3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Продуктивное задание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3072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Определите, какую фактуру передают данные рисунки?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141663"/>
            <a:ext cx="86423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Продуктивное задание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31746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Определите, какую фактуру передают данные рисунки?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3141663"/>
            <a:ext cx="856773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Продуктивное задание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32770" name="Текст 2"/>
          <p:cNvSpPr>
            <a:spLocks noGrp="1"/>
          </p:cNvSpPr>
          <p:nvPr>
            <p:ph type="body" idx="1"/>
          </p:nvPr>
        </p:nvSpPr>
        <p:spPr>
          <a:xfrm>
            <a:off x="179388" y="2705100"/>
            <a:ext cx="8569325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11188" y="1341438"/>
            <a:ext cx="8137525" cy="1150937"/>
          </a:xfrm>
          <a:prstGeom prst="wedgeRoundRectCallout">
            <a:avLst>
              <a:gd name="adj1" fmla="val -2278"/>
              <a:gd name="adj2" fmla="val 10679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Определите, какую фактуру передают данные рисунки?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13100"/>
            <a:ext cx="84978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</a:rPr>
              <a:t>Продуктивное задание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3379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539750" y="1916113"/>
            <a:ext cx="8135938" cy="3816350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7B3913"/>
                </a:solidFill>
              </a:rPr>
              <a:t>Нарисуйте фигуру любой формы, придумайте свою фактуру и изобразите её в фигуре.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Рефлексия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Выноска-облако 3"/>
          <p:cNvSpPr/>
          <p:nvPr/>
        </p:nvSpPr>
        <p:spPr>
          <a:xfrm>
            <a:off x="403225" y="1052513"/>
            <a:ext cx="8424863" cy="2232025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</a:rPr>
              <a:t>Что нового вы сегодня узнали, чему научились?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395288" y="3141663"/>
            <a:ext cx="8208962" cy="1800225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990000"/>
                </a:solidFill>
              </a:rPr>
              <a:t>Что вас удивило на уроке?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179388" y="4652963"/>
            <a:ext cx="8648700" cy="2016125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00000"/>
                </a:solidFill>
              </a:rPr>
              <a:t>Пригодится ли в жизни то, чему вы сегодня научились?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35842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4640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55650" y="1700213"/>
            <a:ext cx="7416800" cy="3889375"/>
          </a:xfrm>
          <a:prstGeom prst="wedgeRound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800" b="1">
                <a:solidFill>
                  <a:srgbClr val="800000"/>
                </a:solidFill>
              </a:rPr>
              <a:t>– Принести плотный картон, бинт, клей, ножницы, 2–3 листа писчей бумаги А4, чёрную гуашь, толстую кисть, клеёнку на парту, тряпочку</a:t>
            </a:r>
            <a:r>
              <a:rPr lang="ru-RU" sz="2800" b="1" i="1">
                <a:solidFill>
                  <a:srgbClr val="800000"/>
                </a:solidFill>
              </a:rPr>
              <a:t>.</a:t>
            </a:r>
            <a:r>
              <a:rPr lang="ru-RU" sz="2800" b="1">
                <a:solidFill>
                  <a:srgbClr val="800000"/>
                </a:solidFill>
              </a:rPr>
              <a:t>  </a:t>
            </a:r>
          </a:p>
          <a:p>
            <a:pPr algn="just"/>
            <a:r>
              <a:rPr lang="ru-RU" sz="2800" b="1">
                <a:solidFill>
                  <a:srgbClr val="000066"/>
                </a:solidFill>
              </a:rPr>
              <a:t>– Прочитать басню И.А. Крылова «Волк и ягнёнок».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25" y="260350"/>
            <a:ext cx="8145463" cy="1152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3" descr="C:\Users\msi\Downloads\павел никитин рисующий маль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22250"/>
            <a:ext cx="5159375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rgbClr val="FFFF66"/>
                </a:solidFill>
                <a:effectLst/>
              </a:rPr>
              <a:t>Дмитрий Митрохин «Сельский пейзаж»</a:t>
            </a:r>
            <a:endParaRPr lang="ru-RU" sz="3600">
              <a:solidFill>
                <a:srgbClr val="FFFF66"/>
              </a:solidFill>
              <a:effectLst/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C:\Users\msi\Downloads\сельский дом ксилография митрох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162050"/>
            <a:ext cx="8415338" cy="550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388" y="4652963"/>
            <a:ext cx="8785225" cy="17287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endParaRPr lang="ru-RU" sz="1400" smtClean="0"/>
          </a:p>
          <a:p>
            <a:pPr algn="ctr" eaLnBrk="1" hangingPunct="1">
              <a:lnSpc>
                <a:spcPct val="80000"/>
              </a:lnSpc>
            </a:pPr>
            <a:endParaRPr lang="ru-RU" sz="1400" smtClean="0"/>
          </a:p>
          <a:p>
            <a:pPr algn="ctr" eaLnBrk="1" hangingPunct="1">
              <a:lnSpc>
                <a:spcPct val="80000"/>
              </a:lnSpc>
            </a:pPr>
            <a:endParaRPr lang="ru-RU" sz="1400" smtClean="0"/>
          </a:p>
          <a:p>
            <a:pPr algn="ctr" eaLnBrk="1" hangingPunct="1">
              <a:lnSpc>
                <a:spcPct val="80000"/>
              </a:lnSpc>
            </a:pPr>
            <a:r>
              <a:rPr lang="ru-RU" sz="3200" i="1" smtClean="0">
                <a:solidFill>
                  <a:srgbClr val="002060"/>
                </a:solidFill>
              </a:rPr>
              <a:t>Возможны и другие варианты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200" i="1" smtClean="0">
                <a:solidFill>
                  <a:srgbClr val="002060"/>
                </a:solidFill>
              </a:rPr>
              <a:t>проблемного вопроса.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395288" y="1484313"/>
            <a:ext cx="8353425" cy="3240087"/>
          </a:xfrm>
          <a:prstGeom prst="wedgeEllipseCallout">
            <a:avLst>
              <a:gd name="adj1" fmla="val -19441"/>
              <a:gd name="adj2" fmla="val 7204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990000"/>
                </a:solidFill>
              </a:rPr>
              <a:t>Как художнику удаётся передать  различную поверхность, используя только один цвет?</a:t>
            </a:r>
            <a:endParaRPr lang="ru-RU" sz="32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86" y="332656"/>
            <a:ext cx="8575185" cy="8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Д. Митрохин «Ремонт лодки»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8" name="Picture 2" descr="C:\Users\msi\Downloads\северное неб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600" y="1330325"/>
            <a:ext cx="6967538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>
                <a:solidFill>
                  <a:srgbClr val="FFFF66"/>
                </a:solidFill>
                <a:effectLst/>
              </a:rPr>
              <a:t>Актуализация знаний</a:t>
            </a:r>
            <a:endParaRPr lang="ru-RU" sz="4400">
              <a:solidFill>
                <a:srgbClr val="FFFF66"/>
              </a:solidFill>
              <a:effectLst/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3089275"/>
          </a:xfrm>
        </p:spPr>
        <p:txBody>
          <a:bodyPr/>
          <a:lstStyle/>
          <a:p>
            <a:pPr eaLnBrk="1" hangingPunct="1"/>
            <a:endParaRPr lang="ru-RU" sz="3600" b="1" smtClean="0">
              <a:solidFill>
                <a:srgbClr val="99FF33"/>
              </a:solidFill>
            </a:endParaRPr>
          </a:p>
        </p:txBody>
      </p:sp>
      <p:pic>
        <p:nvPicPr>
          <p:cNvPr id="5122" name="Picture 2" descr="C:\Users\msi\Downloads\озе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876675"/>
            <a:ext cx="3319462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ая прямоугольная выноска 3"/>
          <p:cNvSpPr>
            <a:spLocks noChangeArrowheads="1"/>
          </p:cNvSpPr>
          <p:nvPr/>
        </p:nvSpPr>
        <p:spPr bwMode="auto">
          <a:xfrm>
            <a:off x="107950" y="990600"/>
            <a:ext cx="9036050" cy="2366963"/>
          </a:xfrm>
          <a:prstGeom prst="wedgeRoundRectCallout">
            <a:avLst>
              <a:gd name="adj1" fmla="val -12403"/>
              <a:gd name="adj2" fmla="val 77903"/>
              <a:gd name="adj3" fmla="val 16667"/>
            </a:avLst>
          </a:prstGeom>
          <a:solidFill>
            <a:srgbClr val="BDDFE3"/>
          </a:solidFill>
          <a:ln w="25400" algn="ctr">
            <a:solidFill>
              <a:srgbClr val="CCD7D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324043"/>
                </a:solidFill>
                <a:latin typeface="Constantia" pitchFamily="18" charset="0"/>
              </a:rPr>
              <a:t>Графика (от латинского «пишу», «рисую») </a:t>
            </a:r>
            <a:r>
              <a:rPr lang="ru-RU" b="1">
                <a:solidFill>
                  <a:srgbClr val="324043"/>
                </a:solidFill>
              </a:rPr>
              <a:t>–</a:t>
            </a:r>
            <a:r>
              <a:rPr lang="ru-RU" sz="2800" b="1">
                <a:solidFill>
                  <a:srgbClr val="324043"/>
                </a:solidFill>
                <a:latin typeface="Constantia" pitchFamily="18" charset="0"/>
              </a:rPr>
              <a:t> изображение на бумаге с помощью линий, точек, пятен, штрихов.</a:t>
            </a:r>
          </a:p>
          <a:p>
            <a:pPr algn="ctr"/>
            <a:endParaRPr lang="ru-RU" b="1">
              <a:solidFill>
                <a:srgbClr val="BDDFE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86" y="332656"/>
            <a:ext cx="8575185" cy="8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Д. Митрохин «Северный город»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4" name="Picture 2" descr="C:\Users\msi\Downloads\северный горо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063" y="1412875"/>
            <a:ext cx="86741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Д. Митрохин «Мост»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0" name="Picture 2" descr="C:\Users\msi\Downloads\мо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341438"/>
            <a:ext cx="7450137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395288" y="1125538"/>
            <a:ext cx="8424862" cy="1727200"/>
          </a:xfrm>
          <a:prstGeom prst="wedgeEllipseCallout">
            <a:avLst>
              <a:gd name="adj1" fmla="val -21338"/>
              <a:gd name="adj2" fmla="val 7480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Как изобразил фактуру различных материалов Дмитрий Митрохин?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250825" y="3357563"/>
            <a:ext cx="8569325" cy="2447925"/>
          </a:xfrm>
          <a:prstGeom prst="wedgeEllipseCallout">
            <a:avLst>
              <a:gd name="adj1" fmla="val 31356"/>
              <a:gd name="adj2" fmla="val 7639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800000"/>
                </a:solidFill>
              </a:rPr>
              <a:t>Какие графические средства он для этого использовал?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182</Words>
  <Application>Microsoft Office PowerPoint</Application>
  <PresentationFormat>Экран (4:3)</PresentationFormat>
  <Paragraphs>32</Paragraphs>
  <Slides>19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Admin</cp:lastModifiedBy>
  <cp:revision>18</cp:revision>
  <dcterms:created xsi:type="dcterms:W3CDTF">2012-09-17T15:13:52Z</dcterms:created>
  <dcterms:modified xsi:type="dcterms:W3CDTF">2012-10-24T14:33:42Z</dcterms:modified>
</cp:coreProperties>
</file>