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5" r:id="rId2"/>
    <p:sldId id="344" r:id="rId3"/>
    <p:sldId id="267" r:id="rId4"/>
    <p:sldId id="361" r:id="rId5"/>
    <p:sldId id="378" r:id="rId6"/>
    <p:sldId id="385" r:id="rId7"/>
    <p:sldId id="309" r:id="rId8"/>
    <p:sldId id="379" r:id="rId9"/>
    <p:sldId id="365" r:id="rId10"/>
    <p:sldId id="380" r:id="rId11"/>
    <p:sldId id="381" r:id="rId12"/>
    <p:sldId id="364" r:id="rId13"/>
    <p:sldId id="386" r:id="rId14"/>
    <p:sldId id="372" r:id="rId15"/>
    <p:sldId id="382" r:id="rId16"/>
    <p:sldId id="313" r:id="rId17"/>
    <p:sldId id="338" r:id="rId18"/>
    <p:sldId id="3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009900"/>
    <a:srgbClr val="DDDDDD"/>
    <a:srgbClr val="C0C0C0"/>
    <a:srgbClr val="FFFFCC"/>
    <a:srgbClr val="FFCCFF"/>
    <a:srgbClr val="FFEC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28" autoAdjust="0"/>
    <p:restoredTop sz="83770" autoAdjust="0"/>
  </p:normalViewPr>
  <p:slideViewPr>
    <p:cSldViewPr>
      <p:cViewPr varScale="1">
        <p:scale>
          <a:sx n="112" d="100"/>
          <a:sy n="112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7E7EE0-24BF-492F-92FC-C7AD2D48CD45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88DADF-8E99-479E-B9D0-14D708C95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5B9EA8-57F4-45C0-812E-FB8978F18E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94CAE-2CC2-4F30-8543-9A64BE3B4D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0E54A3-5062-4C0D-8C68-CF8CD03B8E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00CD00-37E9-436D-8107-C4DBD55284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CD437B-88BC-4722-8EDE-DB40BAC304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7F37AA-97CC-485F-95BB-C44ABB163C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EEFFF0-A75D-4D7D-9D53-FE1FF5B685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82710-53F6-4F8E-988C-86243319F7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33F00-8C19-499F-966A-D22079EDC3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48C916-9975-4EAB-AAF2-A9881BFE20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 выводит на слайд увеличенную копию документа. Щелчок по увеличенному документу сворачивает его. Переход на следующий слайд – щелчок за пределами текстовых блоков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27E89-4E14-43DF-9AFD-0AC20FEB25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336B03-C1FB-4008-A089-6EFA407DFE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2C547C-8212-4DA8-AAAC-23F778940C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Рисунки слева направо, верхний ряд:</a:t>
            </a:r>
          </a:p>
          <a:p>
            <a:pPr>
              <a:spcBef>
                <a:spcPct val="0"/>
              </a:spcBef>
            </a:pPr>
            <a:r>
              <a:rPr lang="ru-RU" smtClean="0"/>
              <a:t>Обсерватория – </a:t>
            </a:r>
            <a:r>
              <a:rPr lang="sq-AL" smtClean="0"/>
              <a:t>http://india-onlain.ru/images/photos/medium/a3a06d753aec8c5c207299a75205d5dd.jpg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Статуя Будды – </a:t>
            </a:r>
            <a:r>
              <a:rPr lang="sq-AL" smtClean="0"/>
              <a:t>http://india-onlain.ru/images/photos/medium/9f33f17e16015255073d41ee52e5ccfe.jpg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Цифры – </a:t>
            </a:r>
            <a:r>
              <a:rPr lang="sq-AL" smtClean="0"/>
              <a:t>http://india-onlain.ru/images/photos/medium/71aaf8ff8a9dfd9083a431d5cb8fc17e.gif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Второй ряд:</a:t>
            </a:r>
          </a:p>
          <a:p>
            <a:pPr>
              <a:spcBef>
                <a:spcPct val="0"/>
              </a:spcBef>
            </a:pPr>
            <a:r>
              <a:rPr lang="ru-RU" smtClean="0"/>
              <a:t>Трактат по медицине – </a:t>
            </a:r>
            <a:r>
              <a:rPr lang="sq-AL" smtClean="0"/>
              <a:t>http://india-onlain.ru/images/photos/medium/3cb57b5007c9d4789a486751a22aa3a0.jpg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Чатуранга (предок шахмат) – </a:t>
            </a:r>
            <a:r>
              <a:rPr lang="sq-AL" smtClean="0"/>
              <a:t>http://india-onlain.ru/images/photos/medium/9b1019d0b523e63c844e6ea812386fed.jpg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Философия – </a:t>
            </a:r>
            <a:r>
              <a:rPr lang="sq-AL" smtClean="0"/>
              <a:t>http://india-onlain.ru/images/photos/medium/2053c2a814fdf13be1bd1b09d6a2b02f.jpg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89248-6310-4055-9230-576DEF1CE8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/>
              <a:t>Будда - </a:t>
            </a:r>
            <a:r>
              <a:rPr lang="en-US" smtClean="0"/>
              <a:t>http://2.bp.blogspot.com/_DwqzFMmQgVQ/TMF7VEcpTrI/AAAAAAAABtM/UBct-ghpWK8/s1600/gautama.jpg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Мухаммед - </a:t>
            </a:r>
            <a:r>
              <a:rPr lang="sq-AL" smtClean="0"/>
              <a:t>http://upload.wikimedia.org/wikipedia/commons/thumb/2/29/Muhammad.png/250px-Muhammad.png</a:t>
            </a: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7CA5D-8ECF-4BA1-A96F-DB1FD7C1A9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5DE996-A7F0-4835-BBB5-3CC3492A5E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- </a:t>
            </a:r>
            <a:r>
              <a:rPr lang="sq-AL" smtClean="0"/>
              <a:t>http://mir-kostuma.com/images/1/new/%D0%B8%D0%BD%D0%B4%D0%B8%D0%B9%D1%81%D0%BA%D0%B8%D0%B9%20%D0%B6%D0%B5%D0%BD%D1%81%D0%BA%D0%B8%D0%B9%20%D0%B8%20%D0%BC%D1%83%D0%B6%D1%81%D0%BA%D0%BE%D0%B9%20%D0%BD%D0%B0%D1%86%D0%B8%D0%BE%D0%BD%D0%B0%D0%BB%D1%8C%D0%BD%D1%8B%D0%B9%20%D0%BA%D0%BE%D1%81%D1%82%D1%8E%D0%BC.jpg</a:t>
            </a: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0992D8-3255-4471-AF59-DA483D3A79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D98B-BCEB-4785-9774-320383FE11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302F-1326-45D5-B928-C0779E6DD149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16CE-CC5C-4CED-BB3A-1504EF6FC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57C2-958D-4C28-A438-68312277C979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4322-57BA-4131-BB63-D1AF98441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580C-138F-4391-9B40-962F814F94E3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9E2D-045C-488E-B55B-6B0D12B80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D936-E434-4BAE-A9B3-9C07522209B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E5EC-2385-46A6-BB0D-6349FE41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6EBC-26B4-442B-B275-DD771EDF7ED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A90F-480C-4F33-B7C9-C247D8114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95F2-F958-4C9F-B3F0-959CAE7529E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564A-D216-4F8C-96CC-04AF8023E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8BC9-1D33-469B-817E-A672F8D9E0F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A4AC-4D85-4211-89F1-AF5149EC3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3BA4-FFED-4480-84CF-5CE1D790051E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0BEC-DA43-45D9-97A2-AD6F90082C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1C5A-DDCA-491F-A203-DDD5D211658D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BCE3-6B53-423D-845A-07B4938CE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369B-3EF2-4294-B25E-6EB585700BF7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0EA-2535-4B61-89F6-4B1EBF163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A8EE-246E-43EE-96C4-D7A49AA78DB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155B-4A95-4572-8651-1E88440CA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0A63F-523D-4EB8-A628-8EDB4A31D508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69FE-E4B5-4D9C-8076-A41D53547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1675" y="3292475"/>
            <a:ext cx="26606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 22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8000" y="2130425"/>
            <a:ext cx="82080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ИНДИЙСКАЯ СРЕДНЕВЕКОВАЯ ЦИВИЛИЗАЦИЯ</a:t>
            </a:r>
            <a:endParaRPr lang="ru-RU" dirty="0"/>
          </a:p>
        </p:txBody>
      </p:sp>
      <p:pic>
        <p:nvPicPr>
          <p:cNvPr id="14341" name="Рисунок 5" descr="Лента_2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074599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Рассмотри иллюстрации, обведи те, в которых </a:t>
            </a:r>
            <a:r>
              <a:rPr lang="ru-RU" sz="2000" dirty="0">
                <a:latin typeface="+mn-lt"/>
              </a:rPr>
              <a:t>представлены  обязанности индийской общины. Назови  выполняемые общиной работы.</a:t>
            </a:r>
            <a:endParaRPr lang="ru-RU" sz="2000" dirty="0">
              <a:latin typeface="+mn-lt"/>
            </a:endParaRPr>
          </a:p>
        </p:txBody>
      </p:sp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СКАЗОЧНАЯ СТРАНА СРЕДНЕВЕКОВЬЯ</a:t>
            </a:r>
            <a:endParaRPr lang="ru-RU" sz="3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480" y="6021288"/>
            <a:ext cx="8640000" cy="74896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Зарисуй или запиши в свободной рамке другие функции общины.</a:t>
            </a:r>
            <a:endParaRPr lang="ru-RU" sz="2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 r="6991"/>
          <a:stretch/>
        </p:blipFill>
        <p:spPr bwMode="auto">
          <a:xfrm>
            <a:off x="252000" y="2160000"/>
            <a:ext cx="1645917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 l="3337" r="3308"/>
          <a:stretch/>
        </p:blipFill>
        <p:spPr bwMode="auto">
          <a:xfrm>
            <a:off x="2638528" y="2160000"/>
            <a:ext cx="164544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 l="3466" r="3494"/>
          <a:stretch/>
        </p:blipFill>
        <p:spPr bwMode="auto">
          <a:xfrm>
            <a:off x="4942304" y="2160000"/>
            <a:ext cx="164592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36000" y="2169040"/>
            <a:ext cx="164592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 l="6991"/>
          <a:stretch/>
        </p:blipFill>
        <p:spPr bwMode="auto">
          <a:xfrm>
            <a:off x="251520" y="4248000"/>
            <a:ext cx="164592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/>
            </a:extLst>
          </a:blip>
          <a:srcRect l="3508" r="3508"/>
          <a:stretch/>
        </p:blipFill>
        <p:spPr bwMode="auto">
          <a:xfrm>
            <a:off x="2627784" y="4248000"/>
            <a:ext cx="164544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/>
            </a:extLst>
          </a:blip>
          <a:srcRect l="3653" r="3679"/>
          <a:stretch/>
        </p:blipFill>
        <p:spPr bwMode="auto">
          <a:xfrm>
            <a:off x="7236296" y="4248000"/>
            <a:ext cx="1645920" cy="162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32363" y="4248150"/>
            <a:ext cx="1644650" cy="1619250"/>
          </a:xfrm>
          <a:prstGeom prst="round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Как ты думаешь, почему изгнание из общины было </a:t>
            </a:r>
            <a:r>
              <a:rPr lang="ru-RU" sz="2400" dirty="0">
                <a:latin typeface="+mn-lt"/>
              </a:rPr>
              <a:t>самым страшным </a:t>
            </a:r>
            <a:r>
              <a:rPr lang="ru-RU" sz="2400" dirty="0">
                <a:latin typeface="+mn-lt"/>
              </a:rPr>
              <a:t>наказанием, равносильным смертному приговору?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СКАЗОЧНАЯ СТРАНА СРЕДНЕВЕКОВЬЯ</a:t>
            </a:r>
            <a:endParaRPr lang="ru-RU" sz="3600" dirty="0"/>
          </a:p>
        </p:txBody>
      </p:sp>
      <p:graphicFrame>
        <p:nvGraphicFramePr>
          <p:cNvPr id="34836" name="Group 20"/>
          <p:cNvGraphicFramePr>
            <a:graphicFrameLocks noGrp="1"/>
          </p:cNvGraphicFramePr>
          <p:nvPr/>
        </p:nvGraphicFramePr>
        <p:xfrm>
          <a:off x="252413" y="3998913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348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268538"/>
            <a:ext cx="801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251075"/>
            <a:ext cx="9826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2000" y="980728"/>
            <a:ext cx="8640000" cy="1465362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en-US" sz="2800" b="1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Каковы положительные и отрицательные последствия мусульманского завоевания Индии? </a:t>
            </a:r>
          </a:p>
        </p:txBody>
      </p: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ДЖИХАД В ИНДИИ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2" y="2564904"/>
            <a:ext cx="2785239" cy="4140000"/>
          </a:xfrm>
          <a:prstGeom prst="roundRect">
            <a:avLst>
              <a:gd name="adj" fmla="val 1085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76600" y="2579688"/>
          <a:ext cx="5614988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7832"/>
              </a:tblGrid>
              <a:tr h="9664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Положительные последствия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Отрицательные последствия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350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2000" y="980728"/>
            <a:ext cx="8640000" cy="1465362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en-US" sz="2800" b="1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Какие отношения и почему складывались между индусами и мусульманами? Дай оценку этим отношениям. </a:t>
            </a:r>
          </a:p>
        </p:txBody>
      </p:sp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ДЖИХАД В ИНДИИ</a:t>
            </a:r>
            <a:endParaRPr lang="ru-RU" dirty="0"/>
          </a:p>
        </p:txBody>
      </p:sp>
      <p:graphicFrame>
        <p:nvGraphicFramePr>
          <p:cNvPr id="38930" name="Group 18"/>
          <p:cNvGraphicFramePr>
            <a:graphicFrameLocks noGrp="1"/>
          </p:cNvGraphicFramePr>
          <p:nvPr/>
        </p:nvGraphicFramePr>
        <p:xfrm>
          <a:off x="252413" y="3349625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052513"/>
            <a:ext cx="863917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430179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Повышенный</a:t>
            </a:r>
            <a:r>
              <a:rPr lang="ru-RU" sz="2600" dirty="0">
                <a:latin typeface="+mn-lt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уровень. </a:t>
            </a:r>
            <a:r>
              <a:rPr lang="ru-RU" sz="2600" dirty="0">
                <a:latin typeface="+mn-lt"/>
              </a:rPr>
              <a:t>На карте </a:t>
            </a:r>
            <a:r>
              <a:rPr lang="ru-RU" sz="2600" dirty="0">
                <a:latin typeface="+mn-lt"/>
              </a:rPr>
              <a:t>укажи одним </a:t>
            </a:r>
            <a:r>
              <a:rPr lang="ru-RU" sz="2600" dirty="0">
                <a:latin typeface="+mn-lt"/>
              </a:rPr>
              <a:t>цветом и подпиши </a:t>
            </a:r>
            <a:r>
              <a:rPr lang="ru-RU" sz="2600" dirty="0">
                <a:latin typeface="+mn-lt"/>
              </a:rPr>
              <a:t>названия всех </a:t>
            </a:r>
            <a:r>
              <a:rPr lang="ru-RU" sz="2600" dirty="0">
                <a:latin typeface="+mn-lt"/>
              </a:rPr>
              <a:t>стран средневековой индийской цивилизации.</a:t>
            </a:r>
          </a:p>
        </p:txBody>
      </p:sp>
      <p:pic>
        <p:nvPicPr>
          <p:cNvPr id="4096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smtClean="0"/>
              <a:t>КРУГ ИНДИЙСКОЙ ЦИВИЛИЗАЦИИ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600">
                <a:latin typeface="Comic Sans MS" pitchFamily="66" charset="0"/>
              </a:rPr>
              <a:t>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уровень. </a:t>
            </a:r>
            <a:r>
              <a:rPr lang="ru-RU" sz="2600">
                <a:latin typeface="Comic Sans MS" pitchFamily="66" charset="0"/>
              </a:rPr>
              <a:t>Что, на твой взгляд, позволяет считать разные страны Южной</a:t>
            </a:r>
            <a:r>
              <a:rPr lang="ru-RU" sz="2600"/>
              <a:t> </a:t>
            </a:r>
            <a:r>
              <a:rPr lang="ru-RU" sz="2600">
                <a:latin typeface="Comic Sans MS" pitchFamily="66" charset="0"/>
              </a:rPr>
              <a:t>и Юго-Восточной Азии одним кругом цивилизации?</a:t>
            </a:r>
          </a:p>
        </p:txBody>
      </p:sp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smtClean="0"/>
              <a:t>КРУГ ИНДИЙСКОЙ ЦИВИЛИЗАЦИИ</a:t>
            </a:r>
            <a:endParaRPr lang="ru-RU" sz="3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3168000"/>
            <a:ext cx="2778750" cy="2340000"/>
          </a:xfrm>
          <a:prstGeom prst="roundRect">
            <a:avLst>
              <a:gd name="adj" fmla="val 977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12000" y="3169211"/>
            <a:ext cx="2513612" cy="2340000"/>
          </a:xfrm>
          <a:prstGeom prst="roundRect">
            <a:avLst>
              <a:gd name="adj" fmla="val 900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3168000"/>
            <a:ext cx="2848696" cy="2340000"/>
          </a:xfrm>
          <a:prstGeom prst="roundRect">
            <a:avLst>
              <a:gd name="adj" fmla="val 977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8975" y="5689600"/>
            <a:ext cx="1960563" cy="577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Камбоджа</a:t>
            </a:r>
            <a:endParaRPr lang="ru-RU" sz="2800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7000" y="5732463"/>
            <a:ext cx="1319213" cy="579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Бирма</a:t>
            </a:r>
            <a:endParaRPr lang="ru-RU" sz="2800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15088" y="5689600"/>
            <a:ext cx="2082800" cy="577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Индонезия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Средние века в противоборстве индуизма, буддизма и ислама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территории Южной Азии складывается индийская цивилизация</a:t>
            </a:r>
            <a:endParaRPr 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4505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	</a:t>
            </a:r>
            <a:r>
              <a:rPr lang="ru-RU" sz="2800" dirty="0">
                <a:latin typeface="+mn-lt"/>
              </a:rPr>
              <a:t>Известно, что в средневековой Индии существовал кастовый строй</a:t>
            </a:r>
            <a:r>
              <a:rPr lang="ru-RU" sz="2800" dirty="0">
                <a:latin typeface="+mn-lt"/>
              </a:rPr>
              <a:t>.</a:t>
            </a:r>
            <a:endParaRPr lang="ru-RU" sz="26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7109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5222156"/>
            <a:ext cx="8640000" cy="1430179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</a:t>
            </a:r>
            <a:r>
              <a:rPr lang="ru-RU" sz="2600" dirty="0">
                <a:latin typeface="+mn-lt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600" dirty="0">
                <a:latin typeface="+mn-lt"/>
              </a:rPr>
              <a:t>Запиши, какие общечеловеческие правила жизни он нарушал.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Как ты думаешь, почему это происходило?</a:t>
            </a:r>
          </a:p>
        </p:txBody>
      </p:sp>
      <p:graphicFrame>
        <p:nvGraphicFramePr>
          <p:cNvPr id="47125" name="Group 21"/>
          <p:cNvGraphicFramePr>
            <a:graphicFrameLocks noGrp="1"/>
          </p:cNvGraphicFramePr>
          <p:nvPr/>
        </p:nvGraphicFramePr>
        <p:xfrm>
          <a:off x="252413" y="2276475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нарушались такие правила, как 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	</a:t>
            </a:r>
            <a:r>
              <a:rPr lang="ru-RU" sz="2800" dirty="0">
                <a:latin typeface="+mn-lt"/>
              </a:rPr>
              <a:t>Известно, что в средневековой Индии существовал кастовый строй</a:t>
            </a:r>
            <a:r>
              <a:rPr lang="ru-RU" sz="2800" dirty="0">
                <a:latin typeface="+mn-lt"/>
              </a:rPr>
              <a:t>.</a:t>
            </a:r>
            <a:endParaRPr lang="ru-RU" sz="26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3980993"/>
            <a:ext cx="8640000" cy="146423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/>
            <a:r>
              <a:rPr lang="ru-RU" sz="20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000"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0070C0"/>
                </a:solidFill>
                <a:latin typeface="Comic Sans MS" pitchFamily="66" charset="0"/>
              </a:rPr>
              <a:t>уровень. </a:t>
            </a:r>
            <a:r>
              <a:rPr lang="ru-RU" sz="2000">
                <a:latin typeface="Comic Sans MS" pitchFamily="66" charset="0"/>
              </a:rPr>
              <a:t>Выполни задание на необходимом уровне. Запиши своё отношение к кастовому строю и приведи один-два аргумента (объяснения) в подтверждение своей точки зрения.</a:t>
            </a:r>
          </a:p>
        </p:txBody>
      </p:sp>
      <p:graphicFrame>
        <p:nvGraphicFramePr>
          <p:cNvPr id="49176" name="Group 24"/>
          <p:cNvGraphicFramePr>
            <a:graphicFrameLocks noGrp="1"/>
          </p:cNvGraphicFramePr>
          <p:nvPr/>
        </p:nvGraphicFramePr>
        <p:xfrm>
          <a:off x="252413" y="2205038"/>
          <a:ext cx="8639175" cy="164147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нарушались такие правила, как 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2000" y="5589240"/>
            <a:ext cx="8640000" cy="1123712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5125"/>
            <a:r>
              <a:rPr lang="ru-RU" sz="2000" b="1">
                <a:solidFill>
                  <a:srgbClr val="0070C0"/>
                </a:solidFill>
                <a:latin typeface="Comic Sans MS" pitchFamily="66" charset="0"/>
              </a:rPr>
              <a:t>Максимальный</a:t>
            </a:r>
            <a:r>
              <a:rPr lang="ru-RU" sz="2000"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0070C0"/>
                </a:solidFill>
                <a:latin typeface="Comic Sans MS" pitchFamily="66" charset="0"/>
              </a:rPr>
              <a:t>уровень. </a:t>
            </a:r>
            <a:r>
              <a:rPr lang="ru-RU" sz="2000">
                <a:latin typeface="Comic Sans MS" pitchFamily="66" charset="0"/>
              </a:rPr>
              <a:t>Выполни задание повышенного уровня, но используй дополнительную информацию, не полученную ранее на уроках.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725" y="981075"/>
            <a:ext cx="3598863" cy="4498975"/>
          </a:xfrm>
          <a:blipFill>
            <a:blip r:embed="rId3" cstate="print"/>
            <a:tile tx="0" ty="0" sx="100000" sy="100000" flip="none" algn="tl"/>
          </a:blipFill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400" i="1" dirty="0" smtClean="0"/>
              <a:t>Из записок мусульманского учёного-энциклопедиста </a:t>
            </a:r>
            <a:r>
              <a:rPr lang="ru-RU" sz="1400" i="1" dirty="0" err="1" smtClean="0"/>
              <a:t>аль-Бируни</a:t>
            </a:r>
            <a:r>
              <a:rPr lang="ru-RU" sz="1400" i="1" dirty="0" smtClean="0"/>
              <a:t>, побывавшего в Индии в XI веке</a:t>
            </a:r>
          </a:p>
          <a:p>
            <a:pPr marL="0" indent="0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400" dirty="0" smtClean="0"/>
              <a:t>«…Индийцы ходят в основном с непокрытыми головами из-за сильной жары. Вино пьют натощак, потом едят... но не едят коровьего мяса... Вместо штанов они обвязывают бедра куском ткани…»</a:t>
            </a:r>
          </a:p>
          <a:p>
            <a:pPr marL="0" indent="0" fontAlgn="auto">
              <a:spcAft>
                <a:spcPts val="0"/>
              </a:spcAft>
              <a:buFont typeface="Comic Sans MS" pitchFamily="66" charset="0"/>
              <a:buNone/>
              <a:defRPr/>
            </a:pPr>
            <a:endParaRPr lang="ru-RU" sz="1400" dirty="0" smtClean="0"/>
          </a:p>
          <a:p>
            <a:pPr marL="0" indent="0" algn="ctr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400" i="1" dirty="0" smtClean="0"/>
              <a:t>Из книги «Хождение за три моря» русского купца</a:t>
            </a:r>
          </a:p>
          <a:p>
            <a:pPr marL="0" indent="0" algn="ctr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400" i="1" dirty="0" smtClean="0"/>
              <a:t>Афанасия Никитина, </a:t>
            </a:r>
            <a:r>
              <a:rPr lang="en-US" sz="1400" i="1" dirty="0" smtClean="0"/>
              <a:t>XV </a:t>
            </a:r>
            <a:r>
              <a:rPr lang="ru-RU" sz="1400" i="1" dirty="0" smtClean="0"/>
              <a:t>век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400" dirty="0" smtClean="0"/>
              <a:t>«…Тут есть Индийская страна, и люди все ходят нагие, а голова не покрыта, а груди голые, а волосы заплетены в одну косу. Детей родят каждый год, а детей у них много. А мужи и жёны все чёрные…»</a:t>
            </a:r>
            <a:endParaRPr lang="ru-RU" sz="1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498975"/>
          </a:xfrm>
          <a:blipFill>
            <a:blip r:embed="rId3" cstate="print"/>
            <a:tile tx="0" ty="0" sx="100000" sy="100000" flip="none" algn="tl"/>
          </a:blipFill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400" i="1" dirty="0" smtClean="0"/>
              <a:t>Из описаний индийского историка</a:t>
            </a:r>
          </a:p>
          <a:p>
            <a:pPr marL="0" indent="0" fontAlgn="auto"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sz="1400" dirty="0" smtClean="0"/>
              <a:t>«Морской поход </a:t>
            </a:r>
            <a:r>
              <a:rPr lang="ru-RU" sz="1400" dirty="0" err="1" smtClean="0"/>
              <a:t>Васко</a:t>
            </a:r>
            <a:r>
              <a:rPr lang="ru-RU" sz="1400" dirty="0" smtClean="0"/>
              <a:t> да Гамы, прибывшего в </a:t>
            </a:r>
            <a:r>
              <a:rPr lang="ru-RU" sz="1400" dirty="0" err="1" smtClean="0"/>
              <a:t>Каликат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1498 году, завершил многодневное плавание вдоль западного берега Африки в поисках прямого морского пути в богатую Индию. Местные купцы, рассмотрев подарки своему правителю, привезённые </a:t>
            </a:r>
            <a:r>
              <a:rPr lang="ru-RU" sz="1400" dirty="0" err="1" smtClean="0"/>
              <a:t>Васко</a:t>
            </a:r>
            <a:r>
              <a:rPr lang="ru-RU" sz="1400" dirty="0" smtClean="0"/>
              <a:t> да </a:t>
            </a:r>
            <a:r>
              <a:rPr lang="ru-RU" sz="1400" dirty="0" err="1" smtClean="0"/>
              <a:t>Гамой</a:t>
            </a:r>
            <a:r>
              <a:rPr lang="ru-RU" sz="1400" dirty="0" smtClean="0"/>
              <a:t>, рассмеялись ему в лицо: несколько кусков полосатой материи, бочонок мёда и бочонок масла да несколько ниток кораллов не стоили даже внимания правителя, увешанного драгоценностями, которые стоили больше, чем все корабли прибывших»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234888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4005064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254000" y="981075"/>
            <a:ext cx="8640763" cy="4498975"/>
          </a:xfrm>
          <a:prstGeom prst="roundRect">
            <a:avLst>
              <a:gd name="adj" fmla="val 8193"/>
            </a:avLst>
          </a:prstGeom>
          <a:blipFill>
            <a:blip r:embed="rId3" cstate="print"/>
            <a:tile tx="0" ty="0" sx="100000" sy="100000" flip="none" algn="tl"/>
          </a:blipFill>
          <a:ln w="44450">
            <a:solidFill>
              <a:srgbClr val="00CC00"/>
            </a:solidFill>
          </a:ln>
        </p:spPr>
        <p:txBody>
          <a:bodyPr anchor="ctr"/>
          <a:lstStyle/>
          <a:p>
            <a:pPr algn="ctr">
              <a:buFont typeface="Comic Sans MS" pitchFamily="66" charset="0"/>
              <a:buNone/>
            </a:pPr>
            <a:r>
              <a:rPr lang="ru-RU" sz="2400" i="1">
                <a:latin typeface="Comic Sans MS" pitchFamily="66" charset="0"/>
              </a:rPr>
              <a:t>Из записок мусульманского учёного-энциклопедиста аль-Бируни, побывавшего в Индии в XI веке</a:t>
            </a:r>
          </a:p>
          <a:p>
            <a:pPr>
              <a:buFont typeface="Comic Sans MS" pitchFamily="66" charset="0"/>
              <a:buNone/>
            </a:pPr>
            <a:r>
              <a:rPr lang="ru-RU" sz="2400">
                <a:latin typeface="Comic Sans MS" pitchFamily="66" charset="0"/>
              </a:rPr>
              <a:t>«…Индийцы ходят в основном с непокрытыми головами из-за сильной жары. Вино пьют натощак, потом едят... но не едят коровьего мяса... Вместо штанов они обвязывают бёдра куском ткани…»</a:t>
            </a:r>
          </a:p>
          <a:p>
            <a:pPr algn="ctr">
              <a:buFont typeface="Comic Sans MS" pitchFamily="66" charset="0"/>
              <a:buNone/>
            </a:pPr>
            <a:r>
              <a:rPr lang="ru-RU" sz="2400" i="1">
                <a:latin typeface="Comic Sans MS" pitchFamily="66" charset="0"/>
              </a:rPr>
              <a:t>Из книги «Хождение за три моря» русского купца</a:t>
            </a:r>
          </a:p>
          <a:p>
            <a:pPr algn="ctr">
              <a:buFont typeface="Comic Sans MS" pitchFamily="66" charset="0"/>
              <a:buNone/>
            </a:pPr>
            <a:r>
              <a:rPr lang="ru-RU" sz="2400" i="1">
                <a:latin typeface="Comic Sans MS" pitchFamily="66" charset="0"/>
              </a:rPr>
              <a:t>Афанасия Никитина, </a:t>
            </a:r>
            <a:r>
              <a:rPr lang="en-US" sz="2400" i="1">
                <a:latin typeface="Comic Sans MS" pitchFamily="66" charset="0"/>
              </a:rPr>
              <a:t>XV </a:t>
            </a:r>
            <a:r>
              <a:rPr lang="ru-RU" sz="2400" i="1">
                <a:latin typeface="Comic Sans MS" pitchFamily="66" charset="0"/>
              </a:rPr>
              <a:t>век</a:t>
            </a:r>
          </a:p>
          <a:p>
            <a:pPr>
              <a:buFont typeface="Comic Sans MS" pitchFamily="66" charset="0"/>
              <a:buNone/>
            </a:pPr>
            <a:r>
              <a:rPr lang="ru-RU" sz="2400">
                <a:latin typeface="Comic Sans MS" pitchFamily="66" charset="0"/>
              </a:rPr>
              <a:t>«…Тут есть Индийская страна, и люди все ходят нагие, а голова не покрыта, а груди голые, а волосы заплетены в одну косу. Детей родят каждый год, а детей у них много. А мужи и жёны все чёрные…»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50825" y="981075"/>
            <a:ext cx="8639175" cy="4498975"/>
          </a:xfrm>
          <a:prstGeom prst="roundRect">
            <a:avLst>
              <a:gd name="adj" fmla="val 8096"/>
            </a:avLst>
          </a:prstGeom>
          <a:blipFill>
            <a:blip r:embed="rId3" cstate="print"/>
            <a:tile tx="0" ty="0" sx="100000" sy="100000" flip="none" algn="tl"/>
          </a:blipFill>
          <a:ln w="44450">
            <a:solidFill>
              <a:srgbClr val="FF0000"/>
            </a:solidFill>
          </a:ln>
        </p:spPr>
        <p:txBody>
          <a:bodyPr anchor="ctr"/>
          <a:lstStyle/>
          <a:p>
            <a:pPr marL="88900" indent="358775" algn="ctr">
              <a:buFont typeface="Comic Sans MS" pitchFamily="66" charset="0"/>
              <a:buNone/>
            </a:pPr>
            <a:r>
              <a:rPr lang="ru-RU" sz="2400" i="1">
                <a:latin typeface="Comic Sans MS" pitchFamily="66" charset="0"/>
              </a:rPr>
              <a:t>Из описаний индийского историка</a:t>
            </a:r>
          </a:p>
          <a:p>
            <a:pPr marL="88900" indent="358775">
              <a:buFont typeface="Comic Sans MS" pitchFamily="66" charset="0"/>
              <a:buNone/>
            </a:pPr>
            <a:r>
              <a:rPr lang="ru-RU" sz="2400">
                <a:latin typeface="Comic Sans MS" pitchFamily="66" charset="0"/>
              </a:rPr>
              <a:t>«Морской поход Васко да Гамы, прибывшего в Каликат в 1498 году, завершил многодневное плавание вдоль западного берега Африки в поисках прямого морского пути в богатую Индию. Местные купцы, рассмотрев подарки своему правителю, привезённые Васко да Гамой, рассмеялись ему в лицо: несколько кусков полосатой материи, бочонок мёда и бочонок масла да несколько ниток кораллов не стоили даже внимания правителя, увешанного драгоценностями, которые стоили больше, чем все корабли прибывших».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589240"/>
            <a:ext cx="8640000" cy="122586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	Судя по этому источнику, какая из средневековых цивилизаций – индийская или европейская – кажется более развитой?</a:t>
            </a:r>
            <a:endParaRPr lang="ru-RU" sz="22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723968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ИНДИЙСКАЯ ЦИВИЛИЗАЦИЯ ПРЕВОСХОДИЛА В СВОЁМ РАЗВИТИИ СОСЕДЕЙ 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64669" y="980728"/>
            <a:ext cx="8640000" cy="1872853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</a:t>
            </a:r>
            <a:r>
              <a:rPr lang="ru-RU" sz="2600">
                <a:latin typeface="Comic Sans MS" pitchFamily="66" charset="0"/>
              </a:rPr>
              <a:t> 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6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Запиши признаки  цивилизации в значении «общность» и укажи</a:t>
            </a:r>
            <a:r>
              <a:rPr lang="ru-RU" sz="2600"/>
              <a:t> </a:t>
            </a:r>
            <a:r>
              <a:rPr lang="ru-RU" sz="2600">
                <a:latin typeface="Comic Sans MS" pitchFamily="66" charset="0"/>
              </a:rPr>
              <a:t>названия изученных тобой средневековых цивилизаций.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2413" y="2997200"/>
          <a:ext cx="8639175" cy="374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869365">
                <a:tc>
                  <a:txBody>
                    <a:bodyPr/>
                    <a:lstStyle/>
                    <a:p>
                      <a:pPr algn="ctr"/>
                      <a:r>
                        <a:rPr lang="ru-RU" sz="2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цивилизации («общность»)</a:t>
                      </a:r>
                      <a:endParaRPr lang="ru-RU" sz="26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Изученные средневековые цивилизации</a:t>
                      </a:r>
                      <a:endParaRPr lang="ru-RU" sz="26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endParaRPr lang="ru-RU" sz="2600" b="0" dirty="0" smtClean="0"/>
                    </a:p>
                    <a:p>
                      <a:endParaRPr lang="ru-RU" sz="2600" b="0" dirty="0" smtClean="0"/>
                    </a:p>
                    <a:p>
                      <a:endParaRPr lang="ru-RU" sz="2600" b="0" dirty="0" smtClean="0"/>
                    </a:p>
                    <a:p>
                      <a:endParaRPr lang="ru-RU" sz="2600" b="0" dirty="0" smtClean="0"/>
                    </a:p>
                    <a:p>
                      <a:endParaRPr lang="ru-RU" sz="2600" b="0" dirty="0" smtClean="0"/>
                    </a:p>
                    <a:p>
                      <a:endParaRPr lang="ru-RU" sz="26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64669" y="980728"/>
            <a:ext cx="8640000" cy="1018699"/>
          </a:xfrm>
          <a:prstGeom prst="roundRect">
            <a:avLst>
              <a:gd name="adj" fmla="val 12235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	</a:t>
            </a:r>
            <a:r>
              <a:rPr lang="ru-RU" sz="2800">
                <a:latin typeface="Comic Sans MS" pitchFamily="66" charset="0"/>
              </a:rPr>
              <a:t>Вспомни основные достижения цивилизации Древней Индии. 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4678141"/>
            <a:ext cx="2034245" cy="1980000"/>
          </a:xfrm>
          <a:prstGeom prst="roundRect">
            <a:avLst>
              <a:gd name="adj" fmla="val 12434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64000" y="4683011"/>
            <a:ext cx="2034245" cy="1980000"/>
          </a:xfrm>
          <a:prstGeom prst="roundRect">
            <a:avLst>
              <a:gd name="adj" fmla="val 1084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564000" y="2240968"/>
            <a:ext cx="2034245" cy="1980000"/>
          </a:xfrm>
          <a:prstGeom prst="roundRect">
            <a:avLst>
              <a:gd name="adj" fmla="val 1084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6804000" y="4651164"/>
            <a:ext cx="2034245" cy="1980000"/>
          </a:xfrm>
          <a:prstGeom prst="roundRect">
            <a:avLst>
              <a:gd name="adj" fmla="val 1031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2240968"/>
            <a:ext cx="2034246" cy="1980000"/>
          </a:xfrm>
          <a:prstGeom prst="roundRect">
            <a:avLst>
              <a:gd name="adj" fmla="val 11375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/>
            </a:extLst>
          </a:blip>
          <a:srcRect l="7801" r="16008"/>
          <a:stretch/>
        </p:blipFill>
        <p:spPr>
          <a:xfrm>
            <a:off x="6804000" y="2213181"/>
            <a:ext cx="2034244" cy="1980000"/>
          </a:xfrm>
          <a:prstGeom prst="roundRect">
            <a:avLst>
              <a:gd name="adj" fmla="val 978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557338"/>
            <a:ext cx="8639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64669" y="980728"/>
            <a:ext cx="8640000" cy="1478756"/>
          </a:xfrm>
          <a:prstGeom prst="roundRect">
            <a:avLst>
              <a:gd name="adj" fmla="val 12235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	</a:t>
            </a:r>
            <a:r>
              <a:rPr lang="ru-RU" sz="2800">
                <a:latin typeface="Comic Sans MS" pitchFamily="66" charset="0"/>
              </a:rPr>
              <a:t>Объясни значения слов: буддизм, ислам.</a:t>
            </a:r>
          </a:p>
          <a:p>
            <a:r>
              <a:rPr lang="ru-RU" sz="2800">
                <a:latin typeface="Comic Sans MS" pitchFamily="66" charset="0"/>
              </a:rPr>
              <a:t>Как и когда проходили арабо-мусульманские завоевания? </a:t>
            </a:r>
            <a:endParaRPr lang="ru-RU" sz="2600">
              <a:latin typeface="Comic Sans MS" pitchFamily="66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76000" y="5013176"/>
            <a:ext cx="1089609" cy="126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0072" y="5115339"/>
            <a:ext cx="1260000" cy="126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633791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Сказочная страна Средневековья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37081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Джихад в Индии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514111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Круг индийской цивилизации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790998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600">
                <a:latin typeface="Comic Sans MS" pitchFamily="66" charset="0"/>
              </a:rPr>
              <a:t>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Используя материал учебника на с. 245–248, определи источники богатств и проблемы индийской средневековой цивилизации и запиши их в схему.</a:t>
            </a: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СКАЗОЧНАЯ СТРАНА СРЕДНЕВЕКОВЬЯ</a:t>
            </a:r>
            <a:endParaRPr lang="ru-RU" sz="3600" dirty="0"/>
          </a:p>
        </p:txBody>
      </p:sp>
      <p:grpSp>
        <p:nvGrpSpPr>
          <p:cNvPr id="28678" name="Группа 10"/>
          <p:cNvGrpSpPr>
            <a:grpSpLocks/>
          </p:cNvGrpSpPr>
          <p:nvPr/>
        </p:nvGrpSpPr>
        <p:grpSpPr bwMode="auto">
          <a:xfrm>
            <a:off x="266700" y="2946400"/>
            <a:ext cx="8623300" cy="3784600"/>
            <a:chOff x="266919" y="2945826"/>
            <a:chExt cx="8622829" cy="3784509"/>
          </a:xfrm>
        </p:grpSpPr>
        <p:grpSp>
          <p:nvGrpSpPr>
            <p:cNvPr id="28679" name="Группа 11"/>
            <p:cNvGrpSpPr>
              <a:grpSpLocks/>
            </p:cNvGrpSpPr>
            <p:nvPr/>
          </p:nvGrpSpPr>
          <p:grpSpPr bwMode="auto">
            <a:xfrm>
              <a:off x="266919" y="2945826"/>
              <a:ext cx="8622829" cy="2694538"/>
              <a:chOff x="266919" y="2945826"/>
              <a:chExt cx="8622829" cy="2694538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4488501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20478"/>
                    </a:lnTo>
                    <a:lnTo>
                      <a:pt x="2200623" y="320478"/>
                    </a:lnTo>
                    <a:lnTo>
                      <a:pt x="2200623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Полилиния 15"/>
              <p:cNvSpPr/>
              <p:nvPr/>
            </p:nvSpPr>
            <p:spPr>
              <a:xfrm>
                <a:off x="2287877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200623" y="0"/>
                    </a:moveTo>
                    <a:lnTo>
                      <a:pt x="2200623" y="320478"/>
                    </a:lnTo>
                    <a:lnTo>
                      <a:pt x="0" y="320478"/>
                    </a:lnTo>
                    <a:lnTo>
                      <a:pt x="0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267744" y="2945826"/>
                <a:ext cx="4401248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Полилиния 17"/>
              <p:cNvSpPr/>
              <p:nvPr/>
            </p:nvSpPr>
            <p:spPr>
              <a:xfrm>
                <a:off x="2447410" y="3116509"/>
                <a:ext cx="4401248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СРЕДНЕВЕКОВАЯ ИНДИЯ</a:t>
                </a:r>
                <a:endParaRPr lang="ru-RU" sz="2800" b="1" dirty="0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66919" y="4442892"/>
                <a:ext cx="4041915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Полилиния 19"/>
              <p:cNvSpPr/>
              <p:nvPr/>
            </p:nvSpPr>
            <p:spPr>
              <a:xfrm>
                <a:off x="446585" y="4613574"/>
                <a:ext cx="4041915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ИСТОЧНИКИ БОГАТСТВ</a:t>
                </a:r>
                <a:endParaRPr lang="ru-RU" sz="2800" b="1" dirty="0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668167" y="4442892"/>
                <a:ext cx="4041915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4847833" y="4613574"/>
                <a:ext cx="4041915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ПРОБЛЕМЫ</a:t>
                </a:r>
                <a:endParaRPr lang="ru-RU" sz="2800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47878" y="5806432"/>
              <a:ext cx="4079652" cy="9239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  <a:endParaRPr lang="ru-RU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78348" y="5804845"/>
              <a:ext cx="4079652" cy="9239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79200"/>
            <a:ext cx="8640000" cy="1367671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Максимальный</a:t>
            </a:r>
            <a:r>
              <a:rPr lang="ru-RU" sz="2600" dirty="0">
                <a:latin typeface="+mn-lt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Чем, на твой взгляд, особенно отличается образ </a:t>
            </a:r>
            <a:r>
              <a:rPr lang="ru-RU" sz="2600" dirty="0">
                <a:latin typeface="+mn-lt"/>
              </a:rPr>
              <a:t>жизни индийцев </a:t>
            </a:r>
            <a:r>
              <a:rPr lang="ru-RU" sz="2600" dirty="0">
                <a:latin typeface="+mn-lt"/>
              </a:rPr>
              <a:t>от образа жизни европейцев?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СКАЗОЧНАЯ СТРАНА СРЕДНЕВЕКОВЬЯ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2700000"/>
            <a:ext cx="5493918" cy="3060000"/>
          </a:xfrm>
          <a:prstGeom prst="roundRect">
            <a:avLst>
              <a:gd name="adj" fmla="val 6120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90417" y="2700000"/>
            <a:ext cx="2901583" cy="3060000"/>
          </a:xfrm>
          <a:prstGeom prst="roundRect">
            <a:avLst>
              <a:gd name="adj" fmla="val 739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07100" y="5876925"/>
            <a:ext cx="2884488" cy="784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Во дворце индийского раджи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57363" y="5949950"/>
            <a:ext cx="2828925" cy="441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 индийской общине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19457</TotalTime>
  <Words>895</Words>
  <Application>Microsoft Office PowerPoint</Application>
  <PresentationFormat>Экран (4:3)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ИНДИЙСКАЯ СРЕДНЕВЕКОВАЯ ЦИВИЛИЗАЦИЯ</dc:title>
  <dc:creator>Telli</dc:creator>
  <cp:lastModifiedBy>Admin</cp:lastModifiedBy>
  <cp:revision>729</cp:revision>
  <dcterms:created xsi:type="dcterms:W3CDTF">2012-04-06T18:00:09Z</dcterms:created>
  <dcterms:modified xsi:type="dcterms:W3CDTF">2013-11-29T12:32:40Z</dcterms:modified>
</cp:coreProperties>
</file>