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</p:sldMasterIdLst>
  <p:notesMasterIdLst>
    <p:notesMasterId r:id="rId15"/>
  </p:notesMasterIdLst>
  <p:sldIdLst>
    <p:sldId id="256" r:id="rId2"/>
    <p:sldId id="263" r:id="rId3"/>
    <p:sldId id="283" r:id="rId4"/>
    <p:sldId id="292" r:id="rId5"/>
    <p:sldId id="287" r:id="rId6"/>
    <p:sldId id="270" r:id="rId7"/>
    <p:sldId id="298" r:id="rId8"/>
    <p:sldId id="299" r:id="rId9"/>
    <p:sldId id="301" r:id="rId10"/>
    <p:sldId id="280" r:id="rId11"/>
    <p:sldId id="281" r:id="rId12"/>
    <p:sldId id="259" r:id="rId13"/>
    <p:sldId id="300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FFCCCC"/>
    <a:srgbClr val="0A80EC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8741" autoAdjust="0"/>
    <p:restoredTop sz="94660"/>
  </p:normalViewPr>
  <p:slideViewPr>
    <p:cSldViewPr>
      <p:cViewPr varScale="1">
        <p:scale>
          <a:sx n="112" d="100"/>
          <a:sy n="112" d="100"/>
        </p:scale>
        <p:origin x="-12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C744262-CE90-4947-A1F6-C331B5AD79EB}" type="datetimeFigureOut">
              <a:rPr lang="ru-RU"/>
              <a:pPr>
                <a:defRPr/>
              </a:pPr>
              <a:t>20.10.2013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014F0CA-7714-4F97-9D79-1D2CDA322E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8B02D6-F658-430C-AFFE-15CCBD78D6DE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6B7521-F3C2-431F-9513-C1EB90750B21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8226D-DEE6-4D03-8FC0-7950806C3C96}" type="datetimeFigureOut">
              <a:rPr lang="ru-RU"/>
              <a:pPr>
                <a:defRPr/>
              </a:pPr>
              <a:t>20.10.2013</a:t>
            </a:fld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6DD4AA0-7DFE-44FE-B81C-B5B5665D0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6716D-0896-49E2-80E4-66810D48E4B9}" type="datetimeFigureOut">
              <a:rPr lang="ru-RU"/>
              <a:pPr>
                <a:defRPr/>
              </a:pPr>
              <a:t>20.10.2013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25164-6B12-47FD-A891-59F4CC15D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68E08-1769-4B74-B76F-310DF7F1928F}" type="datetimeFigureOut">
              <a:rPr lang="ru-RU"/>
              <a:pPr>
                <a:defRPr/>
              </a:pPr>
              <a:t>20.10.2013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E8E0D-7D7F-44B9-B055-446D92BA2C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5030A-EA26-470C-BFAC-A0DB2F855595}" type="datetimeFigureOut">
              <a:rPr lang="ru-RU"/>
              <a:pPr>
                <a:defRPr/>
              </a:pPr>
              <a:t>20.10.2013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D7F44-CFD5-48EA-8554-05470B3767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CD60D-2E1F-4EF4-87AB-974D772DF44F}" type="datetimeFigureOut">
              <a:rPr lang="ru-RU"/>
              <a:pPr>
                <a:defRPr/>
              </a:pPr>
              <a:t>20.10.2013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04033-F73E-46D3-B5C1-2DD0AC9984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CECF2-5E35-4296-81F5-C223BDF39E2B}" type="datetimeFigureOut">
              <a:rPr lang="ru-RU"/>
              <a:pPr>
                <a:defRPr/>
              </a:pPr>
              <a:t>20.10.2013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A9C1D-59D0-4924-9AEE-3F9BF9A302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D8039-0D7B-4196-B26C-5F8C96B3F2AC}" type="datetimeFigureOut">
              <a:rPr lang="ru-RU"/>
              <a:pPr>
                <a:defRPr/>
              </a:pPr>
              <a:t>20.10.2013</a:t>
            </a:fld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84EA3CE-A555-4C0E-9DAA-C6F11FBC3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C2BFD-B54D-4F72-87CE-D00210ACB9D9}" type="datetimeFigureOut">
              <a:rPr lang="ru-RU"/>
              <a:pPr>
                <a:defRPr/>
              </a:pPr>
              <a:t>20.10.2013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74350-59E3-491A-93C4-3E6B24694C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3800F-E0BB-4365-B762-65A941AED94C}" type="datetimeFigureOut">
              <a:rPr lang="ru-RU"/>
              <a:pPr>
                <a:defRPr/>
              </a:pPr>
              <a:t>20.10.2013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22051-23F6-42C3-8633-7612C3AE5C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2D118-0512-4ED6-87D7-E70BEF026D62}" type="datetimeFigureOut">
              <a:rPr lang="ru-RU"/>
              <a:pPr>
                <a:defRPr/>
              </a:pPr>
              <a:t>20.10.2013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16616-38F5-4293-9ED4-D743D8E037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E014D-91CE-4146-AB7D-DE8E16DABD7A}" type="datetimeFigureOut">
              <a:rPr lang="ru-RU"/>
              <a:pPr>
                <a:defRPr/>
              </a:pPr>
              <a:t>20.10.2013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BCA91-D5A2-4789-9381-35E1956CD4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4905329D-6C1E-4738-9A1B-166EE967BECE}" type="datetimeFigureOut">
              <a:rPr lang="ru-RU"/>
              <a:pPr>
                <a:defRPr/>
              </a:pPr>
              <a:t>20.10.2013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E4FEDF8-E00D-4F7D-8D8D-431299ACC0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6" r:id="rId2"/>
    <p:sldLayoutId id="2147483805" r:id="rId3"/>
    <p:sldLayoutId id="2147483804" r:id="rId4"/>
    <p:sldLayoutId id="2147483808" r:id="rId5"/>
    <p:sldLayoutId id="2147483809" r:id="rId6"/>
    <p:sldLayoutId id="2147483803" r:id="rId7"/>
    <p:sldLayoutId id="2147483802" r:id="rId8"/>
    <p:sldLayoutId id="2147483801" r:id="rId9"/>
    <p:sldLayoutId id="2147483800" r:id="rId10"/>
    <p:sldLayoutId id="214748379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71900" y="3695700"/>
            <a:ext cx="4997450" cy="182245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ln w="285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Сложность человеческого характера</a:t>
            </a:r>
            <a:endParaRPr lang="ru-RU" sz="4000" dirty="0">
              <a:ln w="28575">
                <a:solidFill>
                  <a:schemeClr val="bg1">
                    <a:lumMod val="95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594100" y="361950"/>
            <a:ext cx="5289550" cy="2222500"/>
          </a:xfrm>
        </p:spPr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Сфера культуры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8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0000"/>
                </a:solidFill>
              </a:rPr>
              <a:t>Что такое человек?</a:t>
            </a:r>
            <a:endParaRPr lang="ru-RU" sz="48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1428750" y="47863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41" name="Подзаголовок 2"/>
          <p:cNvSpPr txBox="1">
            <a:spLocks/>
          </p:cNvSpPr>
          <p:nvPr/>
        </p:nvSpPr>
        <p:spPr bwMode="auto">
          <a:xfrm>
            <a:off x="5214938" y="5572125"/>
            <a:ext cx="34639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1200">
                <a:cs typeface="Arial" charset="0"/>
              </a:rPr>
              <a:t>© ооо «Баласс», 2013.</a:t>
            </a:r>
          </a:p>
          <a:p>
            <a:pPr algn="ctr">
              <a:spcBef>
                <a:spcPct val="20000"/>
              </a:spcBef>
            </a:pPr>
            <a:r>
              <a:rPr lang="ru-RU" sz="1200" b="1">
                <a:cs typeface="Arial" charset="0"/>
              </a:rPr>
              <a:t>Образовательная система «Школа 2100». </a:t>
            </a:r>
          </a:p>
          <a:p>
            <a:pPr algn="ctr">
              <a:spcBef>
                <a:spcPct val="20000"/>
              </a:spcBef>
            </a:pPr>
            <a:r>
              <a:rPr lang="ru-RU" sz="1200" b="1">
                <a:cs typeface="Arial" charset="0"/>
              </a:rPr>
              <a:t>Автор презентации: </a:t>
            </a:r>
          </a:p>
          <a:p>
            <a:pPr algn="ctr">
              <a:spcBef>
                <a:spcPct val="20000"/>
              </a:spcBef>
            </a:pPr>
            <a:r>
              <a:rPr lang="ru-RU" sz="1200" b="1">
                <a:cs typeface="Arial" charset="0"/>
              </a:rPr>
              <a:t>Киреева Ольга Владимировна</a:t>
            </a:r>
            <a:endParaRPr lang="ru-RU" sz="1200">
              <a:cs typeface="Arial" charset="0"/>
            </a:endParaRPr>
          </a:p>
          <a:p>
            <a:pPr algn="ctr">
              <a:spcBef>
                <a:spcPct val="20000"/>
              </a:spcBef>
            </a:pPr>
            <a:endParaRPr lang="ru-RU" sz="1200" b="1">
              <a:latin typeface="Calibri" pitchFamily="34" charset="0"/>
              <a:cs typeface="Arial" charset="0"/>
            </a:endParaRPr>
          </a:p>
          <a:p>
            <a:pPr algn="ctr">
              <a:spcBef>
                <a:spcPct val="20000"/>
              </a:spcBef>
            </a:pPr>
            <a:endParaRPr lang="ru-RU" sz="1200" b="1">
              <a:latin typeface="Calibri" pitchFamily="34" charset="0"/>
              <a:cs typeface="Arial" charset="0"/>
            </a:endParaRPr>
          </a:p>
          <a:p>
            <a:pPr algn="ctr">
              <a:spcBef>
                <a:spcPct val="20000"/>
              </a:spcBef>
            </a:pPr>
            <a:endParaRPr lang="ru-RU" sz="1200" b="1">
              <a:latin typeface="Calibri" pitchFamily="34" charset="0"/>
              <a:cs typeface="Arial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3416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3" name="Подзаголовок 2"/>
          <p:cNvSpPr txBox="1">
            <a:spLocks/>
          </p:cNvSpPr>
          <p:nvPr/>
        </p:nvSpPr>
        <p:spPr bwMode="auto">
          <a:xfrm>
            <a:off x="0" y="5562600"/>
            <a:ext cx="27051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200" b="1">
                <a:cs typeface="Arial" charset="0"/>
              </a:rPr>
              <a:t>Обществознание. 6-й класс. 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200" b="1">
                <a:cs typeface="Arial" charset="0"/>
              </a:rPr>
              <a:t>Презентация к уроку 8 по § 6 учебника Данилова Д.Д. и др.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350" y="-171450"/>
            <a:ext cx="6715172" cy="1274786"/>
          </a:xfrm>
          <a:extLst>
            <a:ext uri="{909E8E84-426E-40DD-AFC4-6F175D3DCCD1}"/>
            <a:ext uri="{91240B29-F687-4F45-9708-019B960494DF}"/>
          </a:extLst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ln w="28575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Делаем вывод по проблеме урока </a:t>
            </a:r>
            <a:r>
              <a:rPr lang="ru-RU" sz="2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(обсуди с одноклассниками)</a:t>
            </a:r>
            <a:endParaRPr lang="ru-RU" sz="3200" dirty="0"/>
          </a:p>
        </p:txBody>
      </p:sp>
      <p:pic>
        <p:nvPicPr>
          <p:cNvPr id="25602" name="Picture 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7FFFFF"/>
              </a:clrFrom>
              <a:clrTo>
                <a:srgbClr val="7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0" y="0"/>
            <a:ext cx="20002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22"/>
          <p:cNvGrpSpPr>
            <a:grpSpLocks/>
          </p:cNvGrpSpPr>
          <p:nvPr/>
        </p:nvGrpSpPr>
        <p:grpSpPr bwMode="auto">
          <a:xfrm>
            <a:off x="571500" y="1517650"/>
            <a:ext cx="8001000" cy="2711450"/>
            <a:chOff x="615923" y="1490649"/>
            <a:chExt cx="8001057" cy="2711469"/>
          </a:xfrm>
        </p:grpSpPr>
        <p:sp>
          <p:nvSpPr>
            <p:cNvPr id="25607" name="TextBox 68"/>
            <p:cNvSpPr txBox="1">
              <a:spLocks noChangeArrowheads="1"/>
            </p:cNvSpPr>
            <p:nvPr/>
          </p:nvSpPr>
          <p:spPr bwMode="auto">
            <a:xfrm>
              <a:off x="2786050" y="2714620"/>
              <a:ext cx="20002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5608" name="TextBox 69"/>
            <p:cNvSpPr txBox="1">
              <a:spLocks noChangeArrowheads="1"/>
            </p:cNvSpPr>
            <p:nvPr/>
          </p:nvSpPr>
          <p:spPr bwMode="auto">
            <a:xfrm>
              <a:off x="2938450" y="2867020"/>
              <a:ext cx="20002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5609" name="TextBox 70"/>
            <p:cNvSpPr txBox="1">
              <a:spLocks noChangeArrowheads="1"/>
            </p:cNvSpPr>
            <p:nvPr/>
          </p:nvSpPr>
          <p:spPr bwMode="auto">
            <a:xfrm>
              <a:off x="3090850" y="3019420"/>
              <a:ext cx="20002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5610" name="TextBox 71"/>
            <p:cNvSpPr txBox="1">
              <a:spLocks noChangeArrowheads="1"/>
            </p:cNvSpPr>
            <p:nvPr/>
          </p:nvSpPr>
          <p:spPr bwMode="auto">
            <a:xfrm>
              <a:off x="3243250" y="3171820"/>
              <a:ext cx="20002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5611" name="TextBox 72"/>
            <p:cNvSpPr txBox="1">
              <a:spLocks noChangeArrowheads="1"/>
            </p:cNvSpPr>
            <p:nvPr/>
          </p:nvSpPr>
          <p:spPr bwMode="auto">
            <a:xfrm>
              <a:off x="3395650" y="3324220"/>
              <a:ext cx="20002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5612" name="TextBox 73"/>
            <p:cNvSpPr txBox="1">
              <a:spLocks noChangeArrowheads="1"/>
            </p:cNvSpPr>
            <p:nvPr/>
          </p:nvSpPr>
          <p:spPr bwMode="auto">
            <a:xfrm>
              <a:off x="3548050" y="3476620"/>
              <a:ext cx="20002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7" name="Прямоугольник с двумя скругленными соседними углами 76"/>
            <p:cNvSpPr/>
            <p:nvPr/>
          </p:nvSpPr>
          <p:spPr>
            <a:xfrm>
              <a:off x="615923" y="1490649"/>
              <a:ext cx="8001057" cy="1155708"/>
            </a:xfrm>
            <a:prstGeom prst="round2Same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/>
                <a:t>Может ли человек воспитать свой характер? </a:t>
              </a:r>
              <a:endParaRPr lang="ru-RU" sz="2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Прямоугольник с двумя скругленными соседними углами 77"/>
            <p:cNvSpPr/>
            <p:nvPr/>
          </p:nvSpPr>
          <p:spPr>
            <a:xfrm>
              <a:off x="1104876" y="3224211"/>
              <a:ext cx="6858049" cy="977907"/>
            </a:xfrm>
            <a:prstGeom prst="round2Same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0" dirty="0">
                  <a:solidFill>
                    <a:srgbClr val="FF0000"/>
                  </a:solidFill>
                  <a:latin typeface="Arial Black" pitchFamily="34" charset="0"/>
                  <a:cs typeface="Arial" pitchFamily="34" charset="0"/>
                </a:rPr>
                <a:t>?</a:t>
              </a:r>
            </a:p>
          </p:txBody>
        </p:sp>
        <p:cxnSp>
          <p:nvCxnSpPr>
            <p:cNvPr id="81" name="Прямая со стрелкой 80"/>
            <p:cNvCxnSpPr/>
            <p:nvPr/>
          </p:nvCxnSpPr>
          <p:spPr>
            <a:xfrm rot="5400000">
              <a:off x="4149723" y="2630863"/>
              <a:ext cx="577854" cy="0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Прямоугольник с двумя скругленными соседними углами 81"/>
          <p:cNvSpPr/>
          <p:nvPr/>
        </p:nvSpPr>
        <p:spPr>
          <a:xfrm>
            <a:off x="215900" y="4362450"/>
            <a:ext cx="8712200" cy="2133600"/>
          </a:xfrm>
          <a:prstGeom prst="round2Same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Вывод авторов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2400" b="1" dirty="0"/>
              <a:t>характер человека формируется не только под воздействием окружения (родителей, друзей, школы и т.д.), но и создаётся им самим. Каким человеком он захочет стать, такой характер и будет в себе воспитывать.	</a:t>
            </a:r>
          </a:p>
          <a:p>
            <a:pPr>
              <a:defRPr/>
            </a:pP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482600" y="0"/>
            <a:ext cx="822960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ln w="28575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Применение нового знания</a:t>
            </a:r>
            <a:endParaRPr lang="ru-RU" sz="3600" dirty="0">
              <a:ln w="28575">
                <a:solidFill>
                  <a:schemeClr val="bg1"/>
                </a:solidFill>
              </a:ln>
            </a:endParaRPr>
          </a:p>
        </p:txBody>
      </p:sp>
      <p:pic>
        <p:nvPicPr>
          <p:cNvPr id="26626" name="Picture 1029" descr="sova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1150" y="4895850"/>
            <a:ext cx="1528763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Шестиугольник 5"/>
          <p:cNvSpPr/>
          <p:nvPr/>
        </p:nvSpPr>
        <p:spPr>
          <a:xfrm rot="5400000">
            <a:off x="2214115" y="1653035"/>
            <a:ext cx="4090506" cy="3730837"/>
          </a:xfrm>
          <a:prstGeom prst="hexagon">
            <a:avLst>
              <a:gd name="adj" fmla="val 32792"/>
              <a:gd name="vf" fmla="val 115470"/>
            </a:avLst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2800" b="1" dirty="0"/>
              <a:t>ХАРАКТЕР</a:t>
            </a:r>
            <a:endParaRPr lang="ru-RU" sz="2800" b="1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 rot="-1993191">
            <a:off x="1995488" y="1501775"/>
            <a:ext cx="21066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добрый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 rot="2052695">
            <a:off x="4454525" y="1484313"/>
            <a:ext cx="21066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скромный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 rot="2052695">
            <a:off x="1738313" y="5199063"/>
            <a:ext cx="25749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деятельный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 rot="-2040885">
            <a:off x="4246563" y="5040313"/>
            <a:ext cx="2527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бескорыстный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 rot="5400000">
            <a:off x="5571332" y="3229768"/>
            <a:ext cx="210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мудрый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 rot="-5400000">
            <a:off x="904082" y="3274218"/>
            <a:ext cx="210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щедрый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право 4"/>
          <p:cNvSpPr/>
          <p:nvPr/>
        </p:nvSpPr>
        <p:spPr>
          <a:xfrm rot="5400000">
            <a:off x="4357688" y="2857500"/>
            <a:ext cx="642938" cy="357187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Rectangle 1"/>
          <p:cNvSpPr>
            <a:spLocks noChangeArrowheads="1"/>
          </p:cNvSpPr>
          <p:nvPr/>
        </p:nvSpPr>
        <p:spPr bwMode="auto">
          <a:xfrm>
            <a:off x="285750" y="3352800"/>
            <a:ext cx="8572500" cy="23083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457200" indent="-457200" algn="ctr" eaLnBrk="0" hangingPunct="0">
              <a:tabLst>
                <a:tab pos="5851525" algn="l"/>
              </a:tabLst>
              <a:defRPr/>
            </a:pPr>
            <a:endParaRPr lang="ru-RU" sz="2400" dirty="0">
              <a:solidFill>
                <a:srgbClr val="984807"/>
              </a:solidFill>
              <a:latin typeface="Arial Black" pitchFamily="34" charset="0"/>
              <a:ea typeface="Calibri" pitchFamily="34" charset="0"/>
              <a:cs typeface="Arial" charset="0"/>
            </a:endParaRPr>
          </a:p>
          <a:p>
            <a:pPr marL="457200" indent="-457200" algn="ctr" eaLnBrk="0" hangingPunct="0">
              <a:tabLst>
                <a:tab pos="5851525" algn="l"/>
              </a:tabLst>
              <a:defRPr/>
            </a:pPr>
            <a:endParaRPr lang="ru-RU" sz="800" dirty="0">
              <a:solidFill>
                <a:srgbClr val="984807"/>
              </a:solidFill>
              <a:latin typeface="Arial Black" pitchFamily="34" charset="0"/>
              <a:ea typeface="Calibri" pitchFamily="34" charset="0"/>
              <a:cs typeface="Arial" charset="0"/>
            </a:endParaRPr>
          </a:p>
          <a:p>
            <a:pPr marL="457200" indent="-457200" algn="ctr" eaLnBrk="0" hangingPunct="0">
              <a:tabLst>
                <a:tab pos="5851525" algn="l"/>
              </a:tabLst>
              <a:defRPr/>
            </a:pPr>
            <a:r>
              <a:rPr lang="ru-RU" sz="2400" dirty="0">
                <a:solidFill>
                  <a:srgbClr val="984807"/>
                </a:solidFill>
                <a:latin typeface="Arial Black" pitchFamily="34" charset="0"/>
                <a:ea typeface="Calibri" pitchFamily="34" charset="0"/>
                <a:cs typeface="Arial" charset="0"/>
              </a:rPr>
              <a:t>Какую проблему мы решали на уроке?</a:t>
            </a:r>
          </a:p>
          <a:p>
            <a:pPr marL="457200" indent="-457200" algn="ctr" eaLnBrk="0" hangingPunct="0">
              <a:tabLst>
                <a:tab pos="5851525" algn="l"/>
              </a:tabLst>
              <a:defRPr/>
            </a:pPr>
            <a:endParaRPr lang="ru-RU" sz="800" dirty="0">
              <a:solidFill>
                <a:srgbClr val="984807"/>
              </a:solidFill>
              <a:ea typeface="Calibri" pitchFamily="34" charset="0"/>
              <a:cs typeface="Arial" charset="0"/>
            </a:endParaRPr>
          </a:p>
          <a:p>
            <a:pPr marL="457200" indent="-457200" algn="ctr" eaLnBrk="0" hangingPunct="0">
              <a:tabLst>
                <a:tab pos="5851525" algn="l"/>
              </a:tabLst>
              <a:defRPr/>
            </a:pPr>
            <a:r>
              <a:rPr lang="ru-RU" sz="2400" dirty="0">
                <a:solidFill>
                  <a:srgbClr val="984807"/>
                </a:solidFill>
                <a:latin typeface="Arial Black" pitchFamily="34" charset="0"/>
                <a:ea typeface="Calibri" pitchFamily="34" charset="0"/>
                <a:cs typeface="Arial" charset="0"/>
              </a:rPr>
              <a:t>Какой ответ можно дать по проблеме урока?</a:t>
            </a:r>
          </a:p>
          <a:p>
            <a:pPr marL="457200" indent="-457200" algn="ctr" eaLnBrk="0" hangingPunct="0">
              <a:tabLst>
                <a:tab pos="5851525" algn="l"/>
              </a:tabLst>
              <a:defRPr/>
            </a:pPr>
            <a:endParaRPr lang="ru-RU" sz="800" dirty="0">
              <a:solidFill>
                <a:srgbClr val="984807"/>
              </a:solidFill>
              <a:latin typeface="Arial Black" pitchFamily="34" charset="0"/>
              <a:ea typeface="Calibri" pitchFamily="34" charset="0"/>
              <a:cs typeface="Arial" charset="0"/>
            </a:endParaRPr>
          </a:p>
          <a:p>
            <a:pPr marL="457200" indent="-457200" algn="ctr" eaLnBrk="0" hangingPunct="0">
              <a:tabLst>
                <a:tab pos="5851525" algn="l"/>
              </a:tabLst>
              <a:defRPr/>
            </a:pPr>
            <a:r>
              <a:rPr lang="ru-RU" sz="2400" dirty="0">
                <a:solidFill>
                  <a:srgbClr val="984807"/>
                </a:solidFill>
                <a:latin typeface="Arial Black" pitchFamily="34" charset="0"/>
                <a:ea typeface="Calibri" pitchFamily="34" charset="0"/>
                <a:cs typeface="Arial" charset="0"/>
              </a:rPr>
              <a:t>Чьи гипотезы подтвердились?</a:t>
            </a:r>
            <a:endParaRPr lang="ru-RU" sz="2400" dirty="0">
              <a:solidFill>
                <a:srgbClr val="984807"/>
              </a:solidFill>
              <a:ea typeface="Calibri" pitchFamily="34" charset="0"/>
              <a:cs typeface="Arial" charset="0"/>
            </a:endParaRPr>
          </a:p>
          <a:p>
            <a:pPr marL="457200" indent="-457200" algn="ctr" eaLnBrk="0" hangingPunct="0">
              <a:tabLst>
                <a:tab pos="5851525" algn="l"/>
              </a:tabLst>
              <a:defRPr/>
            </a:pPr>
            <a:endParaRPr lang="ru-RU" sz="2400" dirty="0">
              <a:solidFill>
                <a:srgbClr val="984807"/>
              </a:solidFill>
              <a:latin typeface="Arial Black" pitchFamily="34" charset="0"/>
              <a:ea typeface="Calibri" pitchFamily="34" charset="0"/>
              <a:cs typeface="Arial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27050" y="984250"/>
            <a:ext cx="8167740" cy="15696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457200" indent="-457200" algn="ctr" eaLnBrk="0" hangingPunct="0">
              <a:tabLst>
                <a:tab pos="5851525" algn="l"/>
              </a:tabLst>
              <a:defRPr/>
            </a:pPr>
            <a:r>
              <a:rPr lang="ru-RU" sz="3600" dirty="0">
                <a:ln w="28575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Сложность человеческого характера</a:t>
            </a:r>
          </a:p>
          <a:p>
            <a:pPr marL="457200" indent="-457200" algn="ctr" eaLnBrk="0" hangingPunct="0">
              <a:tabLst>
                <a:tab pos="5851525" algn="l"/>
              </a:tabLst>
              <a:defRPr/>
            </a:pP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(подведи 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итог урока)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416300" y="3873500"/>
            <a:ext cx="5727700" cy="29845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blipFill>
                <a:blip r:embed="rId2"/>
                <a:tile tx="0" ty="0" sx="100000" sy="100000" flip="none" algn="tl"/>
              </a:blip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83000" y="3651250"/>
            <a:ext cx="5156200" cy="182245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ln w="285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Сложность человеческого характера</a:t>
            </a:r>
            <a:endParaRPr lang="ru-RU" sz="4000" dirty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594100" y="361950"/>
            <a:ext cx="5289550" cy="2222500"/>
          </a:xfrm>
        </p:spPr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Сфера культуры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8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Что такое человек?</a:t>
            </a:r>
            <a:endParaRPr lang="ru-RU" sz="4800" dirty="0">
              <a:ln>
                <a:solidFill>
                  <a:schemeClr val="bg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1428750" y="47863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3416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416300" y="3740150"/>
            <a:ext cx="5441950" cy="2311400"/>
          </a:xfrm>
          <a:prstGeom prst="rect">
            <a:avLst/>
          </a:prstGeom>
        </p:spPr>
        <p:txBody>
          <a:bodyPr lIns="45720" tIns="0" rIns="45720" bIns="0"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cap="all" dirty="0">
                <a:ln w="28575"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Arial Black" pitchFamily="34" charset="0"/>
                <a:ea typeface="+mj-ea"/>
                <a:cs typeface="+mj-cs"/>
              </a:rPr>
              <a:t>Личность, способная формировать характер</a:t>
            </a:r>
            <a:endParaRPr lang="ru-RU" sz="3600" b="1" cap="all" dirty="0">
              <a:ln w="28575"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2700" y="0"/>
            <a:ext cx="6667500" cy="1060472"/>
          </a:xfrm>
          <a:extLst>
            <a:ext uri="{909E8E84-426E-40DD-AFC4-6F175D3DCCD1}"/>
            <a:ext uri="{91240B29-F687-4F45-9708-019B960494DF}"/>
          </a:ex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n w="28575">
                  <a:solidFill>
                    <a:schemeClr val="bg1"/>
                  </a:solidFill>
                </a:ln>
                <a:solidFill>
                  <a:schemeClr val="accent3"/>
                </a:solidFill>
                <a:latin typeface="Arial Black" pitchFamily="34" charset="0"/>
              </a:rPr>
              <a:t>Определяем проблему</a:t>
            </a:r>
            <a:r>
              <a:rPr lang="ru-RU" dirty="0" smtClean="0">
                <a:ln w="28575">
                  <a:solidFill>
                    <a:schemeClr val="bg1"/>
                  </a:solidFill>
                </a:ln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4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54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(обсуди с одноклассниками) </a:t>
            </a:r>
            <a:r>
              <a:rPr lang="ru-RU" sz="5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sz="5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endParaRPr lang="ru-RU" sz="2400" dirty="0"/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285750" y="5572125"/>
            <a:ext cx="8143875" cy="928688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Сравни свои рассуждения с предлагаемым образцом.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Сравни свою формулировку проблемы с авторской. 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7858125" y="5857875"/>
            <a:ext cx="1214438" cy="5715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образец</a:t>
            </a:r>
          </a:p>
        </p:txBody>
      </p:sp>
      <p:sp>
        <p:nvSpPr>
          <p:cNvPr id="9" name="Содержимое 3"/>
          <p:cNvSpPr txBox="1">
            <a:spLocks/>
          </p:cNvSpPr>
          <p:nvPr/>
        </p:nvSpPr>
        <p:spPr bwMode="auto">
          <a:xfrm>
            <a:off x="285750" y="4495800"/>
            <a:ext cx="864393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000" b="1">
                <a:cs typeface="Arial" charset="0"/>
              </a:rPr>
              <a:t>1.  Какой вопрос может возникнуть на основе этого противоречия?</a:t>
            </a:r>
            <a:endParaRPr lang="ru-RU" sz="2000"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ru-RU" sz="2000">
              <a:cs typeface="Arial" charset="0"/>
            </a:endParaRPr>
          </a:p>
        </p:txBody>
      </p:sp>
      <p:pic>
        <p:nvPicPr>
          <p:cNvPr id="6156" name="Picture 16" descr="http://www.greenmama.ua/dn_images/01/28/71/87/1240837719malyav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2150" y="2095500"/>
            <a:ext cx="1922463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8" descr="http://photoshopia.ru/usergallery/data/219/medium/aist_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94450" y="495300"/>
            <a:ext cx="24003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8" name="TextBox 16"/>
          <p:cNvSpPr txBox="1">
            <a:spLocks noChangeArrowheads="1"/>
          </p:cNvSpPr>
          <p:nvPr/>
        </p:nvSpPr>
        <p:spPr bwMode="auto">
          <a:xfrm>
            <a:off x="6927850" y="2673350"/>
            <a:ext cx="1466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ХАРАКТЕР</a:t>
            </a:r>
          </a:p>
        </p:txBody>
      </p:sp>
      <p:pic>
        <p:nvPicPr>
          <p:cNvPr id="6159" name="Picture 22" descr="http://www.ifmamuaythai.org/wp-content/uploads/2013/03/Masha-The-Bea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3700" y="1384300"/>
            <a:ext cx="3419475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Выноска-облако 14"/>
          <p:cNvSpPr/>
          <p:nvPr/>
        </p:nvSpPr>
        <p:spPr>
          <a:xfrm>
            <a:off x="1816100" y="850900"/>
            <a:ext cx="3511550" cy="1422400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Microsoft Sans Serif" pitchFamily="34" charset="0"/>
                <a:cs typeface="Microsoft Sans Serif" pitchFamily="34" charset="0"/>
              </a:rPr>
              <a:t>Я воспитаю из тебя настоящего спортсмена?</a:t>
            </a: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4349750" y="1651000"/>
            <a:ext cx="137795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9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  <p:bldP spid="9" grpId="0" autoUpdateAnimBg="0"/>
      <p:bldP spid="6158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107950" y="53975"/>
            <a:ext cx="896461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3" name="Заголовок 32"/>
          <p:cNvSpPr>
            <a:spLocks noGrp="1"/>
          </p:cNvSpPr>
          <p:nvPr>
            <p:ph type="title"/>
          </p:nvPr>
        </p:nvSpPr>
        <p:spPr>
          <a:xfrm>
            <a:off x="482600" y="0"/>
            <a:ext cx="7239000" cy="93091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n w="28575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Определяем проблему</a:t>
            </a:r>
            <a:endParaRPr lang="ru-RU" dirty="0">
              <a:ln w="28575">
                <a:solidFill>
                  <a:schemeClr val="bg1"/>
                </a:solidFill>
              </a:ln>
            </a:endParaRPr>
          </a:p>
        </p:txBody>
      </p:sp>
      <p:sp>
        <p:nvSpPr>
          <p:cNvPr id="43" name="Стрелка вниз 42"/>
          <p:cNvSpPr/>
          <p:nvPr/>
        </p:nvSpPr>
        <p:spPr>
          <a:xfrm rot="18199512">
            <a:off x="5658644" y="2110581"/>
            <a:ext cx="412750" cy="2078038"/>
          </a:xfrm>
          <a:prstGeom prst="downArrow">
            <a:avLst/>
          </a:prstGeom>
          <a:solidFill>
            <a:schemeClr val="accent3">
              <a:lumMod val="60000"/>
              <a:lumOff val="40000"/>
              <a:alpha val="9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4" name="Стрелка вверх 43"/>
          <p:cNvSpPr/>
          <p:nvPr/>
        </p:nvSpPr>
        <p:spPr>
          <a:xfrm rot="13879555">
            <a:off x="2396332" y="2140743"/>
            <a:ext cx="406400" cy="2024063"/>
          </a:xfrm>
          <a:prstGeom prst="upArrow">
            <a:avLst/>
          </a:prstGeom>
          <a:solidFill>
            <a:schemeClr val="accent6">
              <a:lumMod val="75000"/>
              <a:alpha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793750" y="1606550"/>
            <a:ext cx="66706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C00000"/>
                </a:solidFill>
                <a:cs typeface="Arial" charset="0"/>
              </a:rPr>
              <a:t>Может ли человек воспитать свой характер?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2882900" y="1473200"/>
            <a:ext cx="2408238" cy="889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70688" tIns="170688" rIns="170688" bIns="170688" spcCol="1270"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927350" y="1651000"/>
            <a:ext cx="2408238" cy="889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70688" tIns="170688" rIns="170688" bIns="170688" spcCol="1270"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характер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283200" y="3517900"/>
            <a:ext cx="2954338" cy="10668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70688" tIns="170688" rIns="170688" bIns="170688" spcCol="1270"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Даётся от рождения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4800" y="3562350"/>
            <a:ext cx="3733800" cy="10668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70688" tIns="170688" rIns="170688" bIns="170688" spcCol="1270"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Можно воспитать 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xit" presetSubtype="32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13241 L -0.00069 0.4657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8" grpId="1"/>
      <p:bldP spid="11" grpId="0"/>
      <p:bldP spid="11" grpId="1"/>
      <p:bldP spid="12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0"/>
            <a:ext cx="7467600" cy="889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Вспомни то, что знаешь</a:t>
            </a:r>
            <a:endParaRPr lang="ru-RU" dirty="0">
              <a:ln w="28575">
                <a:solidFill>
                  <a:schemeClr val="bg1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8434" name="Рисунок 4" descr="http://radikale.ru/data/upload/04012/04012/a3fa74f52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17675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638300" y="850900"/>
            <a:ext cx="7245350" cy="177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2000" b="1">
                <a:solidFill>
                  <a:srgbClr val="000000"/>
                </a:solidFill>
              </a:rPr>
              <a:t>Необходимый уровень. </a:t>
            </a:r>
            <a:r>
              <a:rPr lang="ru-RU" sz="2000">
                <a:solidFill>
                  <a:srgbClr val="000000"/>
                </a:solidFill>
              </a:rPr>
              <a:t>Впиши в схему, данную ниже, известные тебе виды человеческой деятельности.</a:t>
            </a:r>
          </a:p>
          <a:p>
            <a:r>
              <a:rPr lang="ru-RU" sz="2000" b="1">
                <a:solidFill>
                  <a:srgbClr val="000000"/>
                </a:solidFill>
              </a:rPr>
              <a:t>Повышенный уровень. </a:t>
            </a:r>
            <a:r>
              <a:rPr lang="ru-RU" sz="2000">
                <a:solidFill>
                  <a:srgbClr val="000000"/>
                </a:solidFill>
              </a:rPr>
              <a:t>Назови, на что направлен каждый из видов человеческой деятельности, какова его цель.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94050" y="2806700"/>
            <a:ext cx="3333750" cy="9779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ДЕЯТЕЛЬНОСТЬ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38950" y="4318000"/>
            <a:ext cx="1911350" cy="9779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60900" y="4273550"/>
            <a:ext cx="1866900" cy="9779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93950" y="4273550"/>
            <a:ext cx="1866900" cy="9779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1450" y="4273550"/>
            <a:ext cx="1866900" cy="9779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>
            <a:stCxn id="0" idx="2"/>
            <a:endCxn id="0" idx="0"/>
          </p:cNvCxnSpPr>
          <p:nvPr/>
        </p:nvCxnSpPr>
        <p:spPr>
          <a:xfrm rot="5400000">
            <a:off x="2738438" y="2151062"/>
            <a:ext cx="488950" cy="3756025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0" idx="2"/>
          </p:cNvCxnSpPr>
          <p:nvPr/>
        </p:nvCxnSpPr>
        <p:spPr>
          <a:xfrm rot="16200000" flipH="1">
            <a:off x="6116638" y="2528887"/>
            <a:ext cx="533400" cy="3044825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0" idx="2"/>
            <a:endCxn id="0" idx="0"/>
          </p:cNvCxnSpPr>
          <p:nvPr/>
        </p:nvCxnSpPr>
        <p:spPr>
          <a:xfrm rot="5400000">
            <a:off x="3849688" y="3262312"/>
            <a:ext cx="488950" cy="1533525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0" idx="2"/>
            <a:endCxn id="0" idx="0"/>
          </p:cNvCxnSpPr>
          <p:nvPr/>
        </p:nvCxnSpPr>
        <p:spPr>
          <a:xfrm rot="16200000" flipH="1">
            <a:off x="4983163" y="3662362"/>
            <a:ext cx="488950" cy="733425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327900" cy="1143000"/>
          </a:xfrm>
          <a:extLst>
            <a:ext uri="{909E8E84-426E-40DD-AFC4-6F175D3DCCD1}"/>
            <a:ext uri="{91240B29-F687-4F45-9708-019B960494DF}"/>
          </a:ex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n w="28575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Определяем план действий 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(обсуди  с  одноклассниками)</a:t>
            </a:r>
            <a:endParaRPr lang="ru-RU" sz="2700" dirty="0"/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171450" y="4629150"/>
            <a:ext cx="4000500" cy="1289050"/>
          </a:xfrm>
          <a:prstGeom prst="round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200">
                <a:solidFill>
                  <a:srgbClr val="000000"/>
                </a:solidFill>
                <a:latin typeface="Arial" charset="0"/>
                <a:cs typeface="Arial" charset="0"/>
              </a:rPr>
              <a:t>Определить значение понятия «характер».</a:t>
            </a:r>
          </a:p>
        </p:txBody>
      </p:sp>
      <p:sp>
        <p:nvSpPr>
          <p:cNvPr id="8" name="Прямоугольник с двумя скругленными соседними углами 7"/>
          <p:cNvSpPr/>
          <p:nvPr/>
        </p:nvSpPr>
        <p:spPr>
          <a:xfrm>
            <a:off x="1771650" y="3073400"/>
            <a:ext cx="5500688" cy="1057275"/>
          </a:xfrm>
          <a:prstGeom prst="round2Same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Проблема урока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Может ли человек воспитать свой характер? 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с двумя скругленными соседними углами 8"/>
          <p:cNvSpPr/>
          <p:nvPr/>
        </p:nvSpPr>
        <p:spPr>
          <a:xfrm>
            <a:off x="1016000" y="1785938"/>
            <a:ext cx="7378700" cy="914400"/>
          </a:xfrm>
          <a:prstGeom prst="round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Что нам надо узнать, чтобы решить проблему урока?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1238250" y="2717800"/>
            <a:ext cx="268288" cy="1866900"/>
          </a:xfrm>
          <a:prstGeom prst="downArrow">
            <a:avLst>
              <a:gd name="adj1" fmla="val 57642"/>
              <a:gd name="adj2" fmla="val 50000"/>
            </a:avLst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7950200" y="2717800"/>
            <a:ext cx="268288" cy="1911350"/>
          </a:xfrm>
          <a:prstGeom prst="downArrow">
            <a:avLst>
              <a:gd name="adj1" fmla="val 57642"/>
              <a:gd name="adj2" fmla="val 50000"/>
            </a:avLst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с двумя скругленными соседними углами 10"/>
          <p:cNvSpPr/>
          <p:nvPr/>
        </p:nvSpPr>
        <p:spPr>
          <a:xfrm>
            <a:off x="4660900" y="4673600"/>
            <a:ext cx="4286250" cy="1244600"/>
          </a:xfrm>
          <a:prstGeom prst="round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200">
                <a:solidFill>
                  <a:srgbClr val="000000"/>
                </a:solidFill>
                <a:latin typeface="Arial" charset="0"/>
                <a:cs typeface="Arial" charset="0"/>
              </a:rPr>
              <a:t>Выяснить, как  формируется характер.</a:t>
            </a:r>
          </a:p>
        </p:txBody>
      </p:sp>
      <p:pic>
        <p:nvPicPr>
          <p:cNvPr id="20496" name="Picture 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7FFFFF"/>
              </a:clrFrom>
              <a:clrTo>
                <a:srgbClr val="7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8950" y="0"/>
            <a:ext cx="2305050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" y="0"/>
            <a:ext cx="8712200" cy="1296974"/>
          </a:xfrm>
          <a:extLst>
            <a:ext uri="{909E8E84-426E-40DD-AFC4-6F175D3DCCD1}"/>
            <a:ext uri="{91240B29-F687-4F45-9708-019B960494DF}"/>
          </a:extLst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ln w="28575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Решаем проблему, открываем новое знание. </a:t>
            </a:r>
            <a:endParaRPr lang="ru-RU" sz="27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71650" y="1250950"/>
            <a:ext cx="5200650" cy="12001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Порядок выполнения продуктивного чтения.</a:t>
            </a:r>
            <a:endParaRPr lang="ru-RU" sz="24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3700" y="2584450"/>
            <a:ext cx="7734300" cy="164465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00B0F0"/>
                </a:solidFill>
              </a:rPr>
              <a:t>В</a:t>
            </a:r>
            <a:r>
              <a:rPr lang="ru-RU" sz="2400" dirty="0"/>
              <a:t> – в указанных местах задавай вопрос по тексту.</a:t>
            </a:r>
          </a:p>
          <a:p>
            <a:pPr>
              <a:defRPr/>
            </a:pPr>
            <a:r>
              <a:rPr lang="ru-RU" sz="2400" b="1" dirty="0">
                <a:solidFill>
                  <a:srgbClr val="00B0F0"/>
                </a:solidFill>
              </a:rPr>
              <a:t>О</a:t>
            </a:r>
            <a:r>
              <a:rPr lang="ru-RU" sz="2400" dirty="0"/>
              <a:t> – пытайся прогнозировать ответ.</a:t>
            </a:r>
          </a:p>
          <a:p>
            <a:pPr>
              <a:defRPr/>
            </a:pPr>
            <a:r>
              <a:rPr lang="ru-RU" sz="2400" b="1" dirty="0">
                <a:solidFill>
                  <a:srgbClr val="00B0F0"/>
                </a:solidFill>
              </a:rPr>
              <a:t>П</a:t>
            </a:r>
            <a:r>
              <a:rPr lang="ru-RU" sz="2400" dirty="0"/>
              <a:t> – проверяй себя при дальнейшем чтении.</a:t>
            </a:r>
            <a:endParaRPr lang="ru-RU" sz="24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82600" y="4406900"/>
            <a:ext cx="7645400" cy="22669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400" i="1">
                <a:solidFill>
                  <a:srgbClr val="000000"/>
                </a:solidFill>
              </a:rPr>
              <a:t>Прочитай текст на с.</a:t>
            </a:r>
            <a:r>
              <a:rPr lang="ru-RU" sz="2400" i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400" i="1">
                <a:solidFill>
                  <a:srgbClr val="000000"/>
                </a:solidFill>
              </a:rPr>
              <a:t>51</a:t>
            </a:r>
            <a:r>
              <a:rPr lang="ru-RU" sz="2400" i="1">
                <a:solidFill>
                  <a:srgbClr val="000000"/>
                </a:solidFill>
                <a:latin typeface="Arial" charset="0"/>
              </a:rPr>
              <a:t>–</a:t>
            </a:r>
            <a:r>
              <a:rPr lang="ru-RU" sz="2400" i="1">
                <a:solidFill>
                  <a:srgbClr val="000000"/>
                </a:solidFill>
              </a:rPr>
              <a:t>54 (ведя диалог с автором) и ответь на вопросы:</a:t>
            </a:r>
          </a:p>
          <a:p>
            <a:pPr>
              <a:buFont typeface="Wingdings" pitchFamily="2" charset="2"/>
              <a:buChar char="Ø"/>
            </a:pPr>
            <a:r>
              <a:rPr lang="ru-RU" sz="24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400">
                <a:solidFill>
                  <a:srgbClr val="000000"/>
                </a:solidFill>
              </a:rPr>
              <a:t>Как отличить черты характера от физических качеств и умственных  способностей?</a:t>
            </a:r>
          </a:p>
          <a:p>
            <a:pPr>
              <a:buFont typeface="Wingdings" pitchFamily="2" charset="2"/>
              <a:buChar char="Ø"/>
            </a:pPr>
            <a:r>
              <a:rPr lang="ru-RU" sz="24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400">
                <a:solidFill>
                  <a:srgbClr val="000000"/>
                </a:solidFill>
              </a:rPr>
              <a:t>От чего зависит характер человека?</a:t>
            </a:r>
          </a:p>
          <a:p>
            <a:pPr>
              <a:buFont typeface="Arial" charset="0"/>
              <a:buChar char="•"/>
            </a:pPr>
            <a:endParaRPr lang="ru-RU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ыноска со стрелкой вниз 8"/>
          <p:cNvSpPr/>
          <p:nvPr/>
        </p:nvSpPr>
        <p:spPr>
          <a:xfrm>
            <a:off x="6305550" y="1473200"/>
            <a:ext cx="2667000" cy="2133600"/>
          </a:xfrm>
          <a:prstGeom prst="downArrow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ХАРАКТЕР</a:t>
            </a:r>
            <a:endParaRPr lang="ru-RU" sz="2400" b="1" dirty="0"/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3194050" y="1473200"/>
            <a:ext cx="2978150" cy="3511550"/>
          </a:xfrm>
          <a:prstGeom prst="downArrowCallout">
            <a:avLst>
              <a:gd name="adj1" fmla="val 18438"/>
              <a:gd name="adj2" fmla="val 22813"/>
              <a:gd name="adj3" fmla="val 23906"/>
              <a:gd name="adj4" fmla="val 39596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УМСТВЕННЫЕ СПОСОБНОСТИ</a:t>
            </a:r>
            <a:endParaRPr lang="ru-RU" sz="2400" b="1" dirty="0"/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215900" y="1473200"/>
            <a:ext cx="2844800" cy="2133600"/>
          </a:xfrm>
          <a:prstGeom prst="downArrow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ФИЗИЧЕСКИЕ КАЧЕСТВА</a:t>
            </a:r>
            <a:endParaRPr lang="ru-RU" sz="2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04800" y="0"/>
            <a:ext cx="81788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>
                <a:ln w="28575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Решаем проблему, открываем  новое знание</a:t>
            </a:r>
            <a:r>
              <a:rPr lang="ru-RU" sz="3600" dirty="0">
                <a:ln w="28575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.</a:t>
            </a:r>
            <a:endParaRPr lang="ru-RU" sz="3600" dirty="0">
              <a:ln w="28575">
                <a:solidFill>
                  <a:schemeClr val="bg1"/>
                </a:solidFill>
              </a:ln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1450" y="3695700"/>
            <a:ext cx="2755900" cy="1244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РАЗВИТИЕ </a:t>
            </a:r>
          </a:p>
          <a:p>
            <a:pPr algn="ctr">
              <a:defRPr/>
            </a:pPr>
            <a:r>
              <a:rPr lang="ru-RU" sz="2400" b="1" dirty="0"/>
              <a:t>ТЕЛА</a:t>
            </a:r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349500" y="5118100"/>
            <a:ext cx="4445000" cy="1244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ИНТЕЛЛЕКТУАЛЬНЫЕ ВОЗМОЖНОСТИ</a:t>
            </a:r>
            <a:endParaRPr lang="ru-RU" sz="2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216650" y="3695700"/>
            <a:ext cx="2755900" cy="11557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ПОВЕДЕНИЕ  В   ОБЩЕСТВЕ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Шестиугольник 89"/>
          <p:cNvSpPr/>
          <p:nvPr/>
        </p:nvSpPr>
        <p:spPr>
          <a:xfrm rot="5400000">
            <a:off x="2214115" y="1786385"/>
            <a:ext cx="4090506" cy="3730837"/>
          </a:xfrm>
          <a:prstGeom prst="hexagon">
            <a:avLst>
              <a:gd name="adj" fmla="val 32792"/>
              <a:gd name="vf" fmla="val 115470"/>
            </a:avLst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2800" b="1" dirty="0"/>
              <a:t>ХАРАКТЕР</a:t>
            </a:r>
            <a:endParaRPr lang="ru-RU" sz="28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489950" cy="1517650"/>
          </a:xfrm>
          <a:extLst>
            <a:ext uri="{909E8E84-426E-40DD-AFC4-6F175D3DCCD1}"/>
            <a:ext uri="{91240B29-F687-4F45-9708-019B960494DF}"/>
          </a:extLst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4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smtClean="0">
                <a:ln w="28575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Решаем проблему, открываем  новое знание </a:t>
            </a:r>
            <a:br>
              <a:rPr lang="ru-RU" dirty="0" smtClean="0">
                <a:ln w="28575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62150"/>
            <a:ext cx="14478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3450" y="1917700"/>
            <a:ext cx="6953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38350" y="5295900"/>
            <a:ext cx="6191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" name="Picture 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3300" y="5467350"/>
            <a:ext cx="12858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Прямоугольник 94"/>
          <p:cNvSpPr/>
          <p:nvPr/>
        </p:nvSpPr>
        <p:spPr>
          <a:xfrm>
            <a:off x="0" y="1295400"/>
            <a:ext cx="3333750" cy="711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A80EC"/>
                </a:solidFill>
                <a:latin typeface="Century Gothic" pitchFamily="34" charset="0"/>
              </a:rPr>
              <a:t>наследственность</a:t>
            </a:r>
            <a:endParaRPr lang="ru-RU" sz="2400" b="1" dirty="0">
              <a:solidFill>
                <a:srgbClr val="0A80EC"/>
              </a:solidFill>
              <a:latin typeface="Century Gothic" pitchFamily="34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5505450" y="1206500"/>
            <a:ext cx="3333750" cy="711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A80EC"/>
                </a:solidFill>
                <a:latin typeface="Century Gothic" pitchFamily="34" charset="0"/>
              </a:rPr>
              <a:t>самовоспитание</a:t>
            </a:r>
            <a:endParaRPr lang="ru-RU" sz="2400" b="1" dirty="0">
              <a:solidFill>
                <a:srgbClr val="0A80EC"/>
              </a:solidFill>
              <a:latin typeface="Century Gothic" pitchFamily="34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2571750" y="5918200"/>
            <a:ext cx="3333750" cy="711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A80EC"/>
                </a:solidFill>
                <a:latin typeface="Century Gothic" pitchFamily="34" charset="0"/>
              </a:rPr>
              <a:t>влияние общества</a:t>
            </a:r>
            <a:endParaRPr lang="ru-RU" sz="2400" b="1" dirty="0">
              <a:solidFill>
                <a:srgbClr val="0A80EC"/>
              </a:solidFill>
              <a:latin typeface="Century Gothic" pitchFamily="34" charset="0"/>
            </a:endParaRPr>
          </a:p>
        </p:txBody>
      </p:sp>
      <p:sp>
        <p:nvSpPr>
          <p:cNvPr id="99" name="Стрелка вправо с вырезом 98"/>
          <p:cNvSpPr/>
          <p:nvPr/>
        </p:nvSpPr>
        <p:spPr>
          <a:xfrm rot="1616459">
            <a:off x="1276350" y="3400425"/>
            <a:ext cx="1155700" cy="444500"/>
          </a:xfrm>
          <a:prstGeom prst="notchedRightArrow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0" name="Стрелка вправо с вырезом 99"/>
          <p:cNvSpPr/>
          <p:nvPr/>
        </p:nvSpPr>
        <p:spPr>
          <a:xfrm rot="12941216">
            <a:off x="5037138" y="5502275"/>
            <a:ext cx="1155700" cy="444500"/>
          </a:xfrm>
          <a:prstGeom prst="notchedRightArrow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1" name="Стрелка вправо с вырезом 100"/>
          <p:cNvSpPr/>
          <p:nvPr/>
        </p:nvSpPr>
        <p:spPr>
          <a:xfrm rot="19592630">
            <a:off x="2509838" y="5487988"/>
            <a:ext cx="1155700" cy="444500"/>
          </a:xfrm>
          <a:prstGeom prst="notchedRightArrow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" name="Стрелка вправо с вырезом 101"/>
          <p:cNvSpPr/>
          <p:nvPr/>
        </p:nvSpPr>
        <p:spPr>
          <a:xfrm rot="9388718">
            <a:off x="6254750" y="3297238"/>
            <a:ext cx="1216025" cy="444500"/>
          </a:xfrm>
          <a:prstGeom prst="notchedRightArrow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6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6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6" grpId="0" animBg="1"/>
      <p:bldP spid="97" grpId="0" animBg="1"/>
      <p:bldP spid="99" grpId="0" animBg="1"/>
      <p:bldP spid="100" grpId="0" animBg="1"/>
      <p:bldP spid="101" grpId="0" animBg="1"/>
      <p:bldP spid="10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150" y="0"/>
            <a:ext cx="8229600" cy="1069848"/>
          </a:xfrm>
        </p:spPr>
        <p:txBody>
          <a:bodyPr/>
          <a:lstStyle/>
          <a:p>
            <a:pPr algn="ctr">
              <a:defRPr/>
            </a:pPr>
            <a:r>
              <a:rPr lang="ru-RU" sz="3600" dirty="0" smtClean="0">
                <a:ln w="28575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Решаем проблему, открываем  новое знание</a:t>
            </a:r>
            <a:endParaRPr lang="ru-RU" sz="3600" dirty="0"/>
          </a:p>
        </p:txBody>
      </p:sp>
      <p:sp>
        <p:nvSpPr>
          <p:cNvPr id="3" name="Шестиугольник 2"/>
          <p:cNvSpPr/>
          <p:nvPr/>
        </p:nvSpPr>
        <p:spPr>
          <a:xfrm rot="5400000">
            <a:off x="1879599" y="1320801"/>
            <a:ext cx="5251451" cy="4756150"/>
          </a:xfrm>
          <a:prstGeom prst="hexagon">
            <a:avLst>
              <a:gd name="adj" fmla="val 32792"/>
              <a:gd name="vf" fmla="val 115470"/>
            </a:avLst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2400" b="1" dirty="0"/>
              <a:t>Устойчивое сочетание черт личности</a:t>
            </a:r>
            <a:r>
              <a:rPr lang="ru-RU" sz="2400" dirty="0"/>
              <a:t>.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216150" y="2940050"/>
            <a:ext cx="4572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Индивидуальное устойчивое сочетание черт личности, определяющее поведение в обществе.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6680</TotalTime>
  <Words>255</Words>
  <Application>Microsoft Office PowerPoint</Application>
  <PresentationFormat>Экран (4:3)</PresentationFormat>
  <Paragraphs>62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27" baseType="lpstr">
      <vt:lpstr>Arial</vt:lpstr>
      <vt:lpstr>Trebuchet MS</vt:lpstr>
      <vt:lpstr>Georgia</vt:lpstr>
      <vt:lpstr>Wingdings 2</vt:lpstr>
      <vt:lpstr>Calibri</vt:lpstr>
      <vt:lpstr>Microsoft Sans Serif</vt:lpstr>
      <vt:lpstr>Times New Roman</vt:lpstr>
      <vt:lpstr>Arial Black</vt:lpstr>
      <vt:lpstr>Wingdings</vt:lpstr>
      <vt:lpstr>Century Gothic</vt:lpstr>
      <vt:lpstr>Городская</vt:lpstr>
      <vt:lpstr>Городская</vt:lpstr>
      <vt:lpstr>Городская</vt:lpstr>
      <vt:lpstr>Городская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Жажда мудрости</dc:title>
  <cp:lastModifiedBy>Admin</cp:lastModifiedBy>
  <cp:revision>442</cp:revision>
  <dcterms:modified xsi:type="dcterms:W3CDTF">2013-10-20T18:30:40Z</dcterms:modified>
</cp:coreProperties>
</file>