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9" r:id="rId4"/>
    <p:sldId id="281" r:id="rId5"/>
    <p:sldId id="280" r:id="rId6"/>
    <p:sldId id="282" r:id="rId7"/>
    <p:sldId id="285" r:id="rId8"/>
    <p:sldId id="283" r:id="rId9"/>
    <p:sldId id="284" r:id="rId10"/>
    <p:sldId id="260" r:id="rId11"/>
    <p:sldId id="286" r:id="rId12"/>
    <p:sldId id="287" r:id="rId13"/>
    <p:sldId id="264" r:id="rId14"/>
    <p:sldId id="265" r:id="rId15"/>
    <p:sldId id="288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660033"/>
    <a:srgbClr val="000066"/>
    <a:srgbClr val="FFFF66"/>
    <a:srgbClr val="FFCC00"/>
    <a:srgbClr val="0099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703" autoAdjust="0"/>
    <p:restoredTop sz="89620" autoAdjust="0"/>
  </p:normalViewPr>
  <p:slideViewPr>
    <p:cSldViewPr>
      <p:cViewPr>
        <p:scale>
          <a:sx n="100" d="100"/>
          <a:sy n="100" d="100"/>
        </p:scale>
        <p:origin x="-45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D9524F-0AF7-4E14-82F3-FBE65B3AE25D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312461-EE70-4395-AF19-E08C18563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Леонардо да Винчи «Дама с горностаем»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7E3301-D9A7-4FAB-BAFD-DAB33E7E1C4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Боман Ольга. Иллюстрация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AD3B27-E92F-4E75-AB35-1A4610D3D3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В. Боровиковский «Портрет Е. А. Нарышкиной»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BBDCEF-7C9F-421A-A9EE-E816C8950A3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AB1061-45FD-4B73-85DE-C5C3659253B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ADF1F-8A9B-4459-BE6C-1EBC8916160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5A2D8-A45F-4204-A7DE-5C5207E8B0A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Галерея портретов Андрея Шишкина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6AAB50-1324-44F1-A9BE-5C645B06B74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Галерея портретов Андрея Шишкина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1A875-B272-431E-8FDB-F291518941F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0ADD-82A7-4D81-A76A-E4EDD187DE3E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E0AB8-8C6B-4157-BCF8-532AE2E8D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F450-4250-40C8-AAD9-889F895F98B5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D177-1C82-449B-BEF6-BC733DD17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A686-8142-431E-9D1E-BA6079A39856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2908-09E6-492F-B9A2-5D1E9C395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D3E2-8D42-4D07-8E8B-A502B9D8AD48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4444E-E210-4475-9D77-5EF25B5F2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726A-3AB7-49EB-8EA2-93C612CAEDA6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1075-F1E5-4E87-AD38-17B9483BE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D429-E887-4B5E-81F5-F73593E2FC09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FBB2-E407-45F2-ACF8-47350271D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4591-BFB1-4AEF-83BB-250288648247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0BCA-F29D-440D-9E2D-EC1D79219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B2CD-1A44-4E1C-B95F-5305E8C437E3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B0618-F8FB-40A7-8B91-EB47F4A42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ACFA-775D-4726-BC8D-46A1FED20CD2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9ED38-1128-48E7-ACAB-20A5B4101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D9C94-E004-42FC-94B3-0628CE0C58B6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6994-AF3B-4F99-8795-DE7AADCFC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E891-E599-46DB-BBE1-D0B8FF3E2AAC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4BA8-569A-40B1-86D9-1C1BD2AC6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6BFC8D-863A-4369-A469-27109510134A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7294C8-2ED4-4340-9EC2-171A3BC2B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66"/>
                </a:solidFill>
                <a:effectLst/>
              </a:rPr>
              <a:t>Портрет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3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788" y="63531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6050" y="1036638"/>
            <a:ext cx="36226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80975" y="115888"/>
            <a:ext cx="8785225" cy="1296987"/>
          </a:xfrm>
          <a:prstGeom prst="wedgeRoundRectCallout">
            <a:avLst>
              <a:gd name="adj1" fmla="val -19650"/>
              <a:gd name="adj2" fmla="val 49856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dirty="0">
                <a:solidFill>
                  <a:srgbClr val="002060"/>
                </a:solidFill>
              </a:rPr>
              <a:t>   </a:t>
            </a:r>
            <a:r>
              <a:rPr lang="ru-RU" sz="2800" dirty="0">
                <a:solidFill>
                  <a:srgbClr val="002060"/>
                </a:solidFill>
              </a:rPr>
              <a:t>Рассмотрите портрет и </a:t>
            </a:r>
            <a:r>
              <a:rPr lang="ru-RU" sz="2800" dirty="0">
                <a:solidFill>
                  <a:srgbClr val="002060"/>
                </a:solidFill>
              </a:rPr>
              <a:t>определите, к какому виду </a:t>
            </a:r>
            <a:r>
              <a:rPr lang="ru-RU" sz="2800" dirty="0">
                <a:solidFill>
                  <a:srgbClr val="002060"/>
                </a:solidFill>
              </a:rPr>
              <a:t>он относится. </a:t>
            </a:r>
            <a:r>
              <a:rPr lang="ru-RU" sz="2800" dirty="0">
                <a:solidFill>
                  <a:srgbClr val="002060"/>
                </a:solidFill>
              </a:rPr>
              <a:t>По каким признакам вы это определили?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2713" y="1498600"/>
            <a:ext cx="400685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79388" y="115888"/>
            <a:ext cx="8785225" cy="1296987"/>
          </a:xfrm>
          <a:prstGeom prst="wedgeRoundRectCallout">
            <a:avLst>
              <a:gd name="adj1" fmla="val -19650"/>
              <a:gd name="adj2" fmla="val 49856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dirty="0">
                <a:solidFill>
                  <a:srgbClr val="002060"/>
                </a:solidFill>
              </a:rPr>
              <a:t>   </a:t>
            </a:r>
            <a:r>
              <a:rPr lang="ru-RU" sz="2800" dirty="0">
                <a:solidFill>
                  <a:srgbClr val="002060"/>
                </a:solidFill>
              </a:rPr>
              <a:t>Рассмотрите портрет и </a:t>
            </a:r>
            <a:r>
              <a:rPr lang="ru-RU" sz="2800" dirty="0">
                <a:solidFill>
                  <a:srgbClr val="002060"/>
                </a:solidFill>
              </a:rPr>
              <a:t>определите, к какому виду </a:t>
            </a:r>
            <a:r>
              <a:rPr lang="ru-RU" sz="2800" dirty="0">
                <a:solidFill>
                  <a:srgbClr val="002060"/>
                </a:solidFill>
              </a:rPr>
              <a:t>он относится. </a:t>
            </a:r>
            <a:r>
              <a:rPr lang="ru-RU" sz="2800" dirty="0">
                <a:solidFill>
                  <a:srgbClr val="002060"/>
                </a:solidFill>
              </a:rPr>
              <a:t>По каким признакам вы это определили?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88" y="1412875"/>
            <a:ext cx="43116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79388" y="188913"/>
            <a:ext cx="8785225" cy="1296987"/>
          </a:xfrm>
          <a:prstGeom prst="wedgeRoundRectCallout">
            <a:avLst>
              <a:gd name="adj1" fmla="val -19650"/>
              <a:gd name="adj2" fmla="val 49856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dirty="0">
                <a:solidFill>
                  <a:srgbClr val="002060"/>
                </a:solidFill>
              </a:rPr>
              <a:t>   </a:t>
            </a:r>
            <a:r>
              <a:rPr lang="ru-RU" sz="2800" dirty="0">
                <a:solidFill>
                  <a:srgbClr val="002060"/>
                </a:solidFill>
              </a:rPr>
              <a:t>Рассмотрите портрет и </a:t>
            </a:r>
            <a:r>
              <a:rPr lang="ru-RU" sz="2800" dirty="0">
                <a:solidFill>
                  <a:srgbClr val="002060"/>
                </a:solidFill>
              </a:rPr>
              <a:t>определите, к какому виду </a:t>
            </a:r>
            <a:r>
              <a:rPr lang="ru-RU" sz="2800" dirty="0">
                <a:solidFill>
                  <a:srgbClr val="002060"/>
                </a:solidFill>
              </a:rPr>
              <a:t>он относится. </a:t>
            </a:r>
            <a:r>
              <a:rPr lang="ru-RU" sz="2800" dirty="0">
                <a:solidFill>
                  <a:srgbClr val="002060"/>
                </a:solidFill>
              </a:rPr>
              <a:t>По каким признакам вы это определили?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485900"/>
            <a:ext cx="3916363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3277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276872"/>
            <a:ext cx="8640960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660033"/>
                </a:solidFill>
              </a:rPr>
              <a:t>Какие бывают портреты?</a:t>
            </a:r>
            <a:endParaRPr lang="ru-RU" sz="36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3794" name="Текст 2"/>
          <p:cNvSpPr>
            <a:spLocks noGrp="1"/>
          </p:cNvSpPr>
          <p:nvPr>
            <p:ph type="body" idx="1"/>
          </p:nvPr>
        </p:nvSpPr>
        <p:spPr>
          <a:xfrm>
            <a:off x="0" y="1196975"/>
            <a:ext cx="9144000" cy="54721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9388" y="188913"/>
            <a:ext cx="8785225" cy="1439862"/>
          </a:xfrm>
          <a:prstGeom prst="wedgeRoundRectCallout">
            <a:avLst>
              <a:gd name="adj1" fmla="val -20833"/>
              <a:gd name="adj2" fmla="val 491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Нарисуйте в альбоме портрет своего близкого или друга в старинном костюме. </a:t>
            </a:r>
            <a:endParaRPr lang="ru-RU" sz="3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3796" name="Picture 2" descr="C:\Users\msi\Downloads\скрипа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19350"/>
            <a:ext cx="298767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C:\Users\msi\Downloads\чаша мед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050" y="2398713"/>
            <a:ext cx="300990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C:\Users\msi\Downloads\шут на трон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9338" y="2419350"/>
            <a:ext cx="3014662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3" name="Picture 2" descr="C:\Users\msi\Downloads\а шишкин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5558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Users\msi\Downloads\александр вели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975" y="188913"/>
            <a:ext cx="2566988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C:\Users\msi\Downloads\были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4263" y="254000"/>
            <a:ext cx="2516187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C:\Users\msi\Downloads\вельмож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621088"/>
            <a:ext cx="25558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C:\Users\msi\Downloads\викинг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0088" y="3621088"/>
            <a:ext cx="25558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 descr="C:\Users\msi\Downloads\восточный мудрец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64263" y="3621088"/>
            <a:ext cx="25527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7890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Что тебе нужно было сделать?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Ты выполнил работу?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Ты выполнил работу самостоятельно или с помощью? </a:t>
            </a:r>
            <a:r>
              <a:rPr lang="en-US" sz="3700" b="1" smtClean="0">
                <a:solidFill>
                  <a:srgbClr val="000066"/>
                </a:solidFill>
              </a:rPr>
              <a:t>     </a:t>
            </a:r>
            <a:r>
              <a:rPr lang="ru-RU" sz="3700" b="1" smtClean="0">
                <a:solidFill>
                  <a:srgbClr val="000066"/>
                </a:solidFill>
              </a:rPr>
              <a:t>С чьей? 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Что бы ты хотел изменить в своей работе?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Как бы ты оценил свою работу?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268760"/>
            <a:ext cx="8712968" cy="5256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3600">
                <a:solidFill>
                  <a:srgbClr val="000000"/>
                </a:solidFill>
              </a:rPr>
              <a:t>1. Прочитать текст на с. 17-19, рассмотреть портреты и ответить на вопросы. </a:t>
            </a:r>
          </a:p>
          <a:p>
            <a:pPr algn="just"/>
            <a:r>
              <a:rPr lang="ru-RU" sz="3600">
                <a:solidFill>
                  <a:srgbClr val="000000"/>
                </a:solidFill>
              </a:rPr>
              <a:t>2. Принести рабочую тетрадь, альбом, карандаш, краски (гуашь), фломастеры.</a:t>
            </a:r>
            <a:endParaRPr lang="ru-RU" sz="36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8145463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C:\Users\msi\Downloads\купец 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836613"/>
            <a:ext cx="6985000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r>
              <a:rPr lang="ru-RU" sz="3600" i="1" smtClean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660033"/>
                </a:solidFill>
              </a:rPr>
              <a:t>Какие бывают портреты?</a:t>
            </a:r>
            <a:endParaRPr lang="ru-RU" sz="4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98072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Планирование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01613" y="0"/>
            <a:ext cx="8785225" cy="1295400"/>
          </a:xfrm>
          <a:prstGeom prst="wedgeEllipseCallout">
            <a:avLst>
              <a:gd name="adj1" fmla="val -18665"/>
              <a:gd name="adj2" fmla="val 4754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Вспомните, что такое портрет?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185738" y="0"/>
            <a:ext cx="8785225" cy="1295400"/>
          </a:xfrm>
          <a:prstGeom prst="wedgeEllipseCallout">
            <a:avLst>
              <a:gd name="adj1" fmla="val -16062"/>
              <a:gd name="adj2" fmla="val 4064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660033"/>
                </a:solidFill>
              </a:rPr>
              <a:t>Что вы знаете о портрете?</a:t>
            </a:r>
            <a:endParaRPr lang="ru-RU" sz="3600" b="1" dirty="0">
              <a:solidFill>
                <a:srgbClr val="66003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0" y="1295400"/>
            <a:ext cx="40544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900113" y="1700213"/>
            <a:ext cx="7272337" cy="3744912"/>
          </a:xfrm>
          <a:prstGeom prst="wedgeRoundRectCallout">
            <a:avLst>
              <a:gd name="adj1" fmla="val -18960"/>
              <a:gd name="adj2" fmla="val 5024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b="1" dirty="0">
                <a:solidFill>
                  <a:srgbClr val="660033"/>
                </a:solidFill>
              </a:rPr>
              <a:t>Портрет </a:t>
            </a:r>
            <a:r>
              <a:rPr lang="ru-RU" sz="3200" dirty="0">
                <a:solidFill>
                  <a:srgbClr val="660033"/>
                </a:solidFill>
              </a:rPr>
              <a:t>− это живописное произведение, в котором </a:t>
            </a:r>
            <a:r>
              <a:rPr lang="ru-RU" sz="3200" dirty="0">
                <a:solidFill>
                  <a:srgbClr val="660033"/>
                </a:solidFill>
              </a:rPr>
              <a:t>переданы </a:t>
            </a:r>
            <a:r>
              <a:rPr lang="ru-RU" sz="3200" dirty="0">
                <a:solidFill>
                  <a:srgbClr val="660033"/>
                </a:solidFill>
              </a:rPr>
              <a:t>черты определённого человека. Изображённый на </a:t>
            </a:r>
            <a:r>
              <a:rPr lang="ru-RU" sz="3200" dirty="0">
                <a:solidFill>
                  <a:srgbClr val="660033"/>
                </a:solidFill>
              </a:rPr>
              <a:t>портрете </a:t>
            </a:r>
            <a:r>
              <a:rPr lang="ru-RU" sz="3200" dirty="0">
                <a:solidFill>
                  <a:srgbClr val="660033"/>
                </a:solidFill>
              </a:rPr>
              <a:t>человек называется </a:t>
            </a:r>
            <a:r>
              <a:rPr lang="ru-RU" sz="3200" b="1" dirty="0">
                <a:solidFill>
                  <a:srgbClr val="660033"/>
                </a:solidFill>
              </a:rPr>
              <a:t>моделью.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179388" y="1052513"/>
            <a:ext cx="8642350" cy="3527425"/>
          </a:xfrm>
          <a:prstGeom prst="wedgeEllipse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66"/>
                </a:solidFill>
              </a:rPr>
              <a:t>Поиск решения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0" y="0"/>
            <a:ext cx="9144000" cy="1341438"/>
          </a:xfrm>
          <a:prstGeom prst="wedgeRoundRectCallout">
            <a:avLst>
              <a:gd name="adj1" fmla="val -19749"/>
              <a:gd name="adj2" fmla="val 5094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rgbClr val="002060"/>
                </a:solidFill>
              </a:rPr>
              <a:t>   </a:t>
            </a:r>
            <a:r>
              <a:rPr lang="ru-RU" sz="2400" b="1" dirty="0">
                <a:solidFill>
                  <a:srgbClr val="002060"/>
                </a:solidFill>
              </a:rPr>
              <a:t>Рассмотрите портрет  </a:t>
            </a:r>
            <a:r>
              <a:rPr lang="ru-RU" sz="2400" b="1" dirty="0">
                <a:solidFill>
                  <a:srgbClr val="002060"/>
                </a:solidFill>
              </a:rPr>
              <a:t>и расскажите друг другу, какие черты характера </a:t>
            </a:r>
            <a:r>
              <a:rPr lang="ru-RU" sz="2400" b="1" dirty="0">
                <a:solidFill>
                  <a:srgbClr val="002060"/>
                </a:solidFill>
              </a:rPr>
              <a:t>своей модели передал </a:t>
            </a:r>
            <a:r>
              <a:rPr lang="ru-RU" sz="2400" b="1" dirty="0">
                <a:solidFill>
                  <a:srgbClr val="002060"/>
                </a:solidFill>
              </a:rPr>
              <a:t>Леонардо да </a:t>
            </a:r>
            <a:r>
              <a:rPr lang="ru-RU" sz="2400" b="1" dirty="0">
                <a:solidFill>
                  <a:srgbClr val="002060"/>
                </a:solidFill>
              </a:rPr>
              <a:t>Винчи?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1388" y="1341438"/>
            <a:ext cx="45212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0" y="0"/>
            <a:ext cx="9144000" cy="1341438"/>
          </a:xfrm>
          <a:prstGeom prst="wedgeRoundRectCallout">
            <a:avLst>
              <a:gd name="adj1" fmla="val -19791"/>
              <a:gd name="adj2" fmla="val 4971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rgbClr val="990000"/>
                </a:solidFill>
              </a:rPr>
              <a:t>Какие детали свидетельствуют о том, что эти люди жили очень давно?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0" y="0"/>
            <a:ext cx="9144000" cy="1341438"/>
          </a:xfrm>
          <a:prstGeom prst="wedgeRoundRectCallout">
            <a:avLst>
              <a:gd name="adj1" fmla="val -19749"/>
              <a:gd name="adj2" fmla="val 5094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rgbClr val="002060"/>
                </a:solidFill>
              </a:rPr>
              <a:t>   </a:t>
            </a:r>
            <a:r>
              <a:rPr lang="ru-RU" sz="2400" b="1" dirty="0">
                <a:solidFill>
                  <a:srgbClr val="002060"/>
                </a:solidFill>
              </a:rPr>
              <a:t>Рассмотрите портрет  </a:t>
            </a:r>
            <a:r>
              <a:rPr lang="ru-RU" sz="2400" b="1" dirty="0">
                <a:solidFill>
                  <a:srgbClr val="002060"/>
                </a:solidFill>
              </a:rPr>
              <a:t>и расскажите друг другу, какие черты характера </a:t>
            </a:r>
            <a:r>
              <a:rPr lang="ru-RU" sz="2400" b="1" dirty="0">
                <a:solidFill>
                  <a:srgbClr val="002060"/>
                </a:solidFill>
              </a:rPr>
              <a:t>своей модели передал </a:t>
            </a:r>
            <a:r>
              <a:rPr lang="ru-RU" sz="2400" b="1" dirty="0">
                <a:solidFill>
                  <a:srgbClr val="002060"/>
                </a:solidFill>
              </a:rPr>
              <a:t>Джованни Беллини</a:t>
            </a:r>
            <a:r>
              <a:rPr lang="ru-RU" sz="2400" b="1" dirty="0">
                <a:solidFill>
                  <a:srgbClr val="002060"/>
                </a:solidFill>
              </a:rPr>
              <a:t>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800" y="1341438"/>
            <a:ext cx="4529138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-20638" y="0"/>
            <a:ext cx="9144001" cy="1341438"/>
          </a:xfrm>
          <a:prstGeom prst="wedgeRoundRectCallout">
            <a:avLst>
              <a:gd name="adj1" fmla="val -19791"/>
              <a:gd name="adj2" fmla="val 4971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rgbClr val="990000"/>
                </a:solidFill>
              </a:rPr>
              <a:t>Какие детали свидетельствуют о том, что эти люди жили очень давно?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179388" y="1052513"/>
            <a:ext cx="8785225" cy="3529012"/>
          </a:xfrm>
          <a:prstGeom prst="wedgeRoundRectCallout">
            <a:avLst>
              <a:gd name="adj1" fmla="val -20491"/>
              <a:gd name="adj2" fmla="val 49102"/>
              <a:gd name="adj3" fmla="val 16667"/>
            </a:avLst>
          </a:prstGeom>
          <a:solidFill>
            <a:srgbClr val="BDDFE3"/>
          </a:solidFill>
          <a:ln w="25400" algn="ctr">
            <a:solidFill>
              <a:srgbClr val="6E9217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800" b="1">
                <a:solidFill>
                  <a:srgbClr val="002060"/>
                </a:solidFill>
              </a:rPr>
              <a:t>1. До чтения:</a:t>
            </a:r>
            <a:endParaRPr lang="ru-RU" sz="2800">
              <a:solidFill>
                <a:srgbClr val="002060"/>
              </a:solidFill>
            </a:endParaRPr>
          </a:p>
          <a:p>
            <a:pPr algn="just"/>
            <a:r>
              <a:rPr lang="ru-RU" sz="2800">
                <a:solidFill>
                  <a:srgbClr val="002060"/>
                </a:solidFill>
              </a:rPr>
              <a:t>- Рассмотрите иллюстрации и выделенные слова в тексте, ответьте на вопрос: О чем этот текст? Как вы думаете, каковы особенности каждой разновидности портрета?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3813" y="142875"/>
            <a:ext cx="9120187" cy="6742113"/>
          </a:xfrm>
          <a:prstGeom prst="wedgeRoundRectCallout">
            <a:avLst>
              <a:gd name="adj1" fmla="val -20833"/>
              <a:gd name="adj2" fmla="val 4904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dirty="0">
                <a:solidFill>
                  <a:srgbClr val="990000"/>
                </a:solidFill>
              </a:rPr>
              <a:t>   </a:t>
            </a:r>
            <a:r>
              <a:rPr lang="ru-RU" sz="2400" b="1" dirty="0">
                <a:solidFill>
                  <a:schemeClr val="bg1"/>
                </a:solidFill>
              </a:rPr>
              <a:t>Какие </a:t>
            </a:r>
            <a:r>
              <a:rPr lang="ru-RU" sz="2400" b="1" dirty="0">
                <a:solidFill>
                  <a:schemeClr val="bg1"/>
                </a:solidFill>
              </a:rPr>
              <a:t>бывают портреты</a:t>
            </a:r>
          </a:p>
          <a:p>
            <a:pPr algn="just">
              <a:defRPr/>
            </a:pPr>
            <a:r>
              <a:rPr lang="ru-RU" sz="2400" dirty="0">
                <a:solidFill>
                  <a:schemeClr val="bg1"/>
                </a:solidFill>
              </a:rPr>
              <a:t>   Существует </a:t>
            </a:r>
            <a:r>
              <a:rPr lang="ru-RU" sz="2400" dirty="0">
                <a:solidFill>
                  <a:schemeClr val="bg1"/>
                </a:solidFill>
              </a:rPr>
              <a:t>множество разновидностей портрета.</a:t>
            </a:r>
          </a:p>
          <a:p>
            <a:pPr algn="just">
              <a:defRPr/>
            </a:pPr>
            <a:r>
              <a:rPr lang="ru-RU" sz="2400" dirty="0">
                <a:solidFill>
                  <a:schemeClr val="bg1"/>
                </a:solidFill>
              </a:rPr>
              <a:t>   На </a:t>
            </a:r>
            <a:r>
              <a:rPr lang="ru-RU" sz="2400" b="1" dirty="0">
                <a:solidFill>
                  <a:schemeClr val="bg1"/>
                </a:solidFill>
              </a:rPr>
              <a:t>парадных </a:t>
            </a:r>
            <a:r>
              <a:rPr lang="ru-RU" sz="2400" dirty="0">
                <a:solidFill>
                  <a:schemeClr val="bg1"/>
                </a:solidFill>
              </a:rPr>
              <a:t>портретах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запечатлены знатные </a:t>
            </a:r>
            <a:r>
              <a:rPr lang="ru-RU" sz="2400" dirty="0">
                <a:solidFill>
                  <a:schemeClr val="bg1"/>
                </a:solidFill>
              </a:rPr>
              <a:t>вельможи, военачальники </a:t>
            </a:r>
            <a:r>
              <a:rPr lang="ru-RU" sz="2400" dirty="0">
                <a:solidFill>
                  <a:schemeClr val="bg1"/>
                </a:solidFill>
              </a:rPr>
              <a:t>или государственные деятели. Их </a:t>
            </a:r>
            <a:r>
              <a:rPr lang="ru-RU" sz="2400" dirty="0">
                <a:solidFill>
                  <a:schemeClr val="bg1"/>
                </a:solidFill>
              </a:rPr>
              <a:t>изображали в </a:t>
            </a:r>
            <a:r>
              <a:rPr lang="ru-RU" sz="2400" dirty="0">
                <a:solidFill>
                  <a:schemeClr val="bg1"/>
                </a:solidFill>
              </a:rPr>
              <a:t>полный рост или даже на коне, в роскошной одежде, с </a:t>
            </a:r>
            <a:r>
              <a:rPr lang="ru-RU" sz="2400" dirty="0">
                <a:solidFill>
                  <a:schemeClr val="bg1"/>
                </a:solidFill>
              </a:rPr>
              <a:t>наградами</a:t>
            </a:r>
            <a:r>
              <a:rPr lang="ru-RU" sz="2400" dirty="0">
                <a:solidFill>
                  <a:schemeClr val="bg1"/>
                </a:solidFill>
              </a:rPr>
              <a:t>. Такие портреты всегда выполнялись на заказ.</a:t>
            </a:r>
          </a:p>
          <a:p>
            <a:pPr algn="just">
              <a:defRPr/>
            </a:pPr>
            <a:r>
              <a:rPr lang="ru-RU" sz="2400" dirty="0">
                <a:solidFill>
                  <a:schemeClr val="bg1"/>
                </a:solidFill>
              </a:rPr>
              <a:t>   В </a:t>
            </a:r>
            <a:r>
              <a:rPr lang="ru-RU" sz="2400" b="1" dirty="0">
                <a:solidFill>
                  <a:schemeClr val="bg1"/>
                </a:solidFill>
              </a:rPr>
              <a:t>камерных </a:t>
            </a:r>
            <a:r>
              <a:rPr lang="ru-RU" sz="2400" dirty="0">
                <a:solidFill>
                  <a:schemeClr val="bg1"/>
                </a:solidFill>
              </a:rPr>
              <a:t>портретах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основное внимание художника </a:t>
            </a:r>
            <a:r>
              <a:rPr lang="ru-RU" sz="2400" dirty="0">
                <a:solidFill>
                  <a:schemeClr val="bg1"/>
                </a:solidFill>
              </a:rPr>
              <a:t>обращено </a:t>
            </a:r>
            <a:r>
              <a:rPr lang="ru-RU" sz="2400" dirty="0">
                <a:solidFill>
                  <a:schemeClr val="bg1"/>
                </a:solidFill>
              </a:rPr>
              <a:t>на </a:t>
            </a:r>
            <a:r>
              <a:rPr lang="ru-RU" sz="2400" b="1" dirty="0">
                <a:solidFill>
                  <a:schemeClr val="bg1"/>
                </a:solidFill>
              </a:rPr>
              <a:t>личность портретируемого человека</a:t>
            </a:r>
            <a:r>
              <a:rPr lang="ru-RU" sz="2400" dirty="0">
                <a:solidFill>
                  <a:schemeClr val="bg1"/>
                </a:solidFill>
              </a:rPr>
              <a:t>. Такие </a:t>
            </a:r>
            <a:r>
              <a:rPr lang="ru-RU" sz="2400" dirty="0">
                <a:solidFill>
                  <a:schemeClr val="bg1"/>
                </a:solidFill>
              </a:rPr>
              <a:t>портреты </a:t>
            </a:r>
            <a:r>
              <a:rPr lang="ru-RU" sz="2400" dirty="0">
                <a:solidFill>
                  <a:schemeClr val="bg1"/>
                </a:solidFill>
              </a:rPr>
              <a:t>обычно невелики по размерам. В них более полно </a:t>
            </a:r>
            <a:r>
              <a:rPr lang="ru-RU" sz="2400" dirty="0">
                <a:solidFill>
                  <a:schemeClr val="bg1"/>
                </a:solidFill>
              </a:rPr>
              <a:t>выражено </a:t>
            </a:r>
            <a:r>
              <a:rPr lang="ru-RU" sz="2400" dirty="0">
                <a:solidFill>
                  <a:schemeClr val="bg1"/>
                </a:solidFill>
              </a:rPr>
              <a:t>личное отношение художника к модели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  </a:t>
            </a:r>
            <a:r>
              <a:rPr lang="ru-RU" sz="2400" dirty="0">
                <a:solidFill>
                  <a:schemeClr val="bg1"/>
                </a:solidFill>
              </a:rPr>
              <a:t>Ещё бывают </a:t>
            </a:r>
            <a:r>
              <a:rPr lang="ru-RU" sz="2400" b="1" dirty="0">
                <a:solidFill>
                  <a:schemeClr val="bg1"/>
                </a:solidFill>
              </a:rPr>
              <a:t>групповые</a:t>
            </a:r>
            <a:r>
              <a:rPr lang="ru-RU" sz="2400" dirty="0">
                <a:solidFill>
                  <a:schemeClr val="bg1"/>
                </a:solidFill>
              </a:rPr>
              <a:t> портреты (на них </a:t>
            </a:r>
            <a:r>
              <a:rPr lang="ru-RU" sz="2400" dirty="0">
                <a:solidFill>
                  <a:schemeClr val="bg1"/>
                </a:solidFill>
              </a:rPr>
              <a:t>изображено несколько </a:t>
            </a:r>
            <a:r>
              <a:rPr lang="ru-RU" sz="2400" dirty="0">
                <a:solidFill>
                  <a:schemeClr val="bg1"/>
                </a:solidFill>
              </a:rPr>
              <a:t>человек), </a:t>
            </a:r>
            <a:r>
              <a:rPr lang="ru-RU" sz="2400" b="1" dirty="0">
                <a:solidFill>
                  <a:schemeClr val="bg1"/>
                </a:solidFill>
              </a:rPr>
              <a:t>парные</a:t>
            </a:r>
            <a:r>
              <a:rPr lang="ru-RU" sz="2400" dirty="0">
                <a:solidFill>
                  <a:schemeClr val="bg1"/>
                </a:solidFill>
              </a:rPr>
              <a:t> (изображены два человека) </a:t>
            </a:r>
            <a:r>
              <a:rPr lang="ru-RU" sz="2400" dirty="0">
                <a:solidFill>
                  <a:schemeClr val="bg1"/>
                </a:solidFill>
              </a:rPr>
              <a:t>или </a:t>
            </a:r>
            <a:r>
              <a:rPr lang="ru-RU" sz="2400" b="1" dirty="0">
                <a:solidFill>
                  <a:schemeClr val="bg1"/>
                </a:solidFill>
              </a:rPr>
              <a:t>индивидуальные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(изображён один человек).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2092325"/>
            <a:ext cx="9120187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0" y="0"/>
            <a:ext cx="9120188" cy="1949450"/>
          </a:xfrm>
          <a:prstGeom prst="wedgeEllipseCallout">
            <a:avLst>
              <a:gd name="adj1" fmla="val -17281"/>
              <a:gd name="adj2" fmla="val 6108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00"/>
                </a:solidFill>
              </a:rPr>
              <a:t>Как вы думаете, каковы особенности каждой разновидности портрета?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23850" y="603250"/>
            <a:ext cx="8569325" cy="2609850"/>
          </a:xfrm>
          <a:prstGeom prst="wedgeRoundRectCallout">
            <a:avLst>
              <a:gd name="adj1" fmla="val -20833"/>
              <a:gd name="adj2" fmla="val 5082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b="1" dirty="0">
                <a:solidFill>
                  <a:srgbClr val="002060"/>
                </a:solidFill>
              </a:rPr>
              <a:t>2. Во время чтения:</a:t>
            </a:r>
            <a:endParaRPr lang="ru-RU" sz="3200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3200" dirty="0">
                <a:solidFill>
                  <a:srgbClr val="002060"/>
                </a:solidFill>
              </a:rPr>
              <a:t>- Прочитайте текст и назовите те особенности каждого вида портрета, которые вы не назвали.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79388" y="115888"/>
            <a:ext cx="8713787" cy="6626225"/>
          </a:xfrm>
          <a:prstGeom prst="wedgeRoundRectCallout">
            <a:avLst>
              <a:gd name="adj1" fmla="val -20833"/>
              <a:gd name="adj2" fmla="val 4904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400" b="1" dirty="0" smtClean="0">
                <a:solidFill>
                  <a:srgbClr val="990000"/>
                </a:solidFill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</a:rPr>
              <a:t>Какие </a:t>
            </a:r>
            <a:r>
              <a:rPr lang="ru-RU" sz="2400" b="1" dirty="0">
                <a:solidFill>
                  <a:schemeClr val="bg1"/>
                </a:solidFill>
              </a:rPr>
              <a:t>бывают портреты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Существует </a:t>
            </a:r>
            <a:r>
              <a:rPr lang="ru-RU" sz="2400" dirty="0">
                <a:solidFill>
                  <a:schemeClr val="bg1"/>
                </a:solidFill>
              </a:rPr>
              <a:t>множество разновидностей портрета.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На </a:t>
            </a:r>
            <a:r>
              <a:rPr lang="ru-RU" sz="2400" b="1" dirty="0">
                <a:solidFill>
                  <a:schemeClr val="bg1"/>
                </a:solidFill>
              </a:rPr>
              <a:t>парадных </a:t>
            </a:r>
            <a:r>
              <a:rPr lang="ru-RU" sz="2400" dirty="0">
                <a:solidFill>
                  <a:schemeClr val="bg1"/>
                </a:solidFill>
              </a:rPr>
              <a:t>портретах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запечатлены знатные </a:t>
            </a:r>
            <a:r>
              <a:rPr lang="ru-RU" sz="2400" dirty="0" smtClean="0">
                <a:solidFill>
                  <a:schemeClr val="bg1"/>
                </a:solidFill>
              </a:rPr>
              <a:t>вельможи, военачальники </a:t>
            </a:r>
            <a:r>
              <a:rPr lang="ru-RU" sz="2400" dirty="0">
                <a:solidFill>
                  <a:schemeClr val="bg1"/>
                </a:solidFill>
              </a:rPr>
              <a:t>или государственные деятели. Их </a:t>
            </a:r>
            <a:r>
              <a:rPr lang="ru-RU" sz="2400" dirty="0" smtClean="0">
                <a:solidFill>
                  <a:schemeClr val="bg1"/>
                </a:solidFill>
              </a:rPr>
              <a:t>изображали в </a:t>
            </a:r>
            <a:r>
              <a:rPr lang="ru-RU" sz="2400" dirty="0">
                <a:solidFill>
                  <a:schemeClr val="bg1"/>
                </a:solidFill>
              </a:rPr>
              <a:t>полный рост или даже на коне, в роскошной одежде, с </a:t>
            </a:r>
            <a:r>
              <a:rPr lang="ru-RU" sz="2400" dirty="0" smtClean="0">
                <a:solidFill>
                  <a:schemeClr val="bg1"/>
                </a:solidFill>
              </a:rPr>
              <a:t>наградами</a:t>
            </a:r>
            <a:r>
              <a:rPr lang="ru-RU" sz="2400" dirty="0">
                <a:solidFill>
                  <a:schemeClr val="bg1"/>
                </a:solidFill>
              </a:rPr>
              <a:t>. Такие портреты всегда выполнялись на заказ.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В </a:t>
            </a:r>
            <a:r>
              <a:rPr lang="ru-RU" sz="2400" b="1" dirty="0">
                <a:solidFill>
                  <a:schemeClr val="bg1"/>
                </a:solidFill>
              </a:rPr>
              <a:t>камерных </a:t>
            </a:r>
            <a:r>
              <a:rPr lang="ru-RU" sz="2400" dirty="0">
                <a:solidFill>
                  <a:schemeClr val="bg1"/>
                </a:solidFill>
              </a:rPr>
              <a:t>портретах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основное внимание художника </a:t>
            </a:r>
            <a:r>
              <a:rPr lang="ru-RU" sz="2400" dirty="0" smtClean="0">
                <a:solidFill>
                  <a:schemeClr val="bg1"/>
                </a:solidFill>
              </a:rPr>
              <a:t>обращено </a:t>
            </a:r>
            <a:r>
              <a:rPr lang="ru-RU" sz="2400" dirty="0">
                <a:solidFill>
                  <a:schemeClr val="bg1"/>
                </a:solidFill>
              </a:rPr>
              <a:t>на </a:t>
            </a:r>
            <a:r>
              <a:rPr lang="ru-RU" sz="2400" b="1" dirty="0">
                <a:solidFill>
                  <a:schemeClr val="bg1"/>
                </a:solidFill>
              </a:rPr>
              <a:t>личность портретируемого человека</a:t>
            </a:r>
            <a:r>
              <a:rPr lang="ru-RU" sz="2400" dirty="0">
                <a:solidFill>
                  <a:schemeClr val="bg1"/>
                </a:solidFill>
              </a:rPr>
              <a:t>. Такие </a:t>
            </a:r>
            <a:r>
              <a:rPr lang="ru-RU" sz="2400" dirty="0" smtClean="0">
                <a:solidFill>
                  <a:schemeClr val="bg1"/>
                </a:solidFill>
              </a:rPr>
              <a:t>портреты </a:t>
            </a:r>
            <a:r>
              <a:rPr lang="ru-RU" sz="2400" dirty="0">
                <a:solidFill>
                  <a:schemeClr val="bg1"/>
                </a:solidFill>
              </a:rPr>
              <a:t>обычно невелики по размерам. В них более полно </a:t>
            </a:r>
            <a:r>
              <a:rPr lang="ru-RU" sz="2400" dirty="0" smtClean="0">
                <a:solidFill>
                  <a:schemeClr val="bg1"/>
                </a:solidFill>
              </a:rPr>
              <a:t>выражено </a:t>
            </a:r>
            <a:r>
              <a:rPr lang="ru-RU" sz="2400" dirty="0">
                <a:solidFill>
                  <a:schemeClr val="bg1"/>
                </a:solidFill>
              </a:rPr>
              <a:t>личное отношение художника к модели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>
                <a:solidFill>
                  <a:schemeClr val="bg1"/>
                </a:solidFill>
              </a:rPr>
              <a:t>Ещё бывают </a:t>
            </a:r>
            <a:r>
              <a:rPr lang="ru-RU" sz="2400" b="1" dirty="0">
                <a:solidFill>
                  <a:schemeClr val="bg1"/>
                </a:solidFill>
              </a:rPr>
              <a:t>групповые</a:t>
            </a:r>
            <a:r>
              <a:rPr lang="ru-RU" sz="2400" dirty="0">
                <a:solidFill>
                  <a:schemeClr val="bg1"/>
                </a:solidFill>
              </a:rPr>
              <a:t> портреты (на них </a:t>
            </a:r>
            <a:r>
              <a:rPr lang="ru-RU" sz="2400" dirty="0" smtClean="0">
                <a:solidFill>
                  <a:schemeClr val="bg1"/>
                </a:solidFill>
              </a:rPr>
              <a:t>изображено несколько </a:t>
            </a:r>
            <a:r>
              <a:rPr lang="ru-RU" sz="2400" dirty="0">
                <a:solidFill>
                  <a:schemeClr val="bg1"/>
                </a:solidFill>
              </a:rPr>
              <a:t>человек), </a:t>
            </a:r>
            <a:r>
              <a:rPr lang="ru-RU" sz="2400" b="1" dirty="0">
                <a:solidFill>
                  <a:schemeClr val="bg1"/>
                </a:solidFill>
              </a:rPr>
              <a:t>парные</a:t>
            </a:r>
            <a:r>
              <a:rPr lang="ru-RU" sz="2400" dirty="0">
                <a:solidFill>
                  <a:schemeClr val="bg1"/>
                </a:solidFill>
              </a:rPr>
              <a:t> (изображены два человека) </a:t>
            </a:r>
            <a:r>
              <a:rPr lang="ru-RU" sz="2400" dirty="0" smtClean="0">
                <a:solidFill>
                  <a:schemeClr val="bg1"/>
                </a:solidFill>
              </a:rPr>
              <a:t>или </a:t>
            </a:r>
            <a:r>
              <a:rPr lang="ru-RU" sz="2400" b="1" dirty="0" smtClean="0">
                <a:solidFill>
                  <a:schemeClr val="bg1"/>
                </a:solidFill>
              </a:rPr>
              <a:t>индивидуальные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(изображён один человек).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460</Words>
  <Application>Microsoft Office PowerPoint</Application>
  <PresentationFormat>Экран (4:3)</PresentationFormat>
  <Paragraphs>59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69</cp:revision>
  <dcterms:created xsi:type="dcterms:W3CDTF">2012-09-17T15:13:52Z</dcterms:created>
  <dcterms:modified xsi:type="dcterms:W3CDTF">2013-09-18T16:47:47Z</dcterms:modified>
</cp:coreProperties>
</file>