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6"/>
  </p:notesMasterIdLst>
  <p:sldIdLst>
    <p:sldId id="256" r:id="rId2"/>
    <p:sldId id="259" r:id="rId3"/>
    <p:sldId id="291" r:id="rId4"/>
    <p:sldId id="290" r:id="rId5"/>
    <p:sldId id="292" r:id="rId6"/>
    <p:sldId id="293" r:id="rId7"/>
    <p:sldId id="299" r:id="rId8"/>
    <p:sldId id="300" r:id="rId9"/>
    <p:sldId id="303" r:id="rId10"/>
    <p:sldId id="304" r:id="rId11"/>
    <p:sldId id="301" r:id="rId12"/>
    <p:sldId id="302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CC"/>
    <a:srgbClr val="006600"/>
    <a:srgbClr val="660033"/>
    <a:srgbClr val="000066"/>
    <a:srgbClr val="FFFF66"/>
    <a:srgbClr val="009900"/>
    <a:srgbClr val="990000"/>
    <a:srgbClr val="FFCC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8500" autoAdjust="0"/>
    <p:restoredTop sz="89620" autoAdjust="0"/>
  </p:normalViewPr>
  <p:slideViewPr>
    <p:cSldViewPr>
      <p:cViewPr>
        <p:scale>
          <a:sx n="100" d="100"/>
          <a:sy n="100" d="100"/>
        </p:scale>
        <p:origin x="-492" y="-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BF7D2D9-0EA8-419F-B988-CF4556C0FFF6}" type="datetimeFigureOut">
              <a:rPr lang="ru-RU"/>
              <a:pPr>
                <a:defRPr/>
              </a:pPr>
              <a:t>09.01.2014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537B1C8-93E6-481C-944F-7877BB5EF8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5E0E2C-0BDD-4375-84F6-693992019E4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6FB6C-274A-4AA8-B759-6F19C33A437D}" type="datetimeFigureOut">
              <a:rPr lang="ru-RU"/>
              <a:pPr>
                <a:defRPr/>
              </a:pPr>
              <a:t>09.01.2014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6D4EB-7A77-4867-AD9D-C9A4304EAB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F64BA-9E4F-4AFA-98C0-AC7F864FC87D}" type="datetimeFigureOut">
              <a:rPr lang="ru-RU"/>
              <a:pPr>
                <a:defRPr/>
              </a:pPr>
              <a:t>09.01.2014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6B0CA2-DCBF-4082-A7AD-A114FE1F28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02CCBD-2B52-4CA2-BD4B-A3B85B0C5AA8}" type="datetimeFigureOut">
              <a:rPr lang="ru-RU"/>
              <a:pPr>
                <a:defRPr/>
              </a:pPr>
              <a:t>09.01.2014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F8DD3-9B64-4110-831A-AF4F8A257D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CBF402-1CD6-4782-AE18-611346759CEE}" type="datetimeFigureOut">
              <a:rPr lang="ru-RU"/>
              <a:pPr>
                <a:defRPr/>
              </a:pPr>
              <a:t>09.01.2014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0B921-2FD8-4E07-9793-A9943A3A27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5F84F5-55EF-49C1-95FA-EBDD87248D7A}" type="datetimeFigureOut">
              <a:rPr lang="ru-RU"/>
              <a:pPr>
                <a:defRPr/>
              </a:pPr>
              <a:t>09.01.2014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DD88C7-8F26-4591-95A7-2EC0F632AD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8105C-1AEE-4BF5-BC6A-D59FA1978575}" type="datetimeFigureOut">
              <a:rPr lang="ru-RU"/>
              <a:pPr>
                <a:defRPr/>
              </a:pPr>
              <a:t>09.01.2014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756E64-C900-4F29-B00F-C507DBE753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C6B89-8632-4565-A02B-49955E1C7467}" type="datetimeFigureOut">
              <a:rPr lang="ru-RU"/>
              <a:pPr>
                <a:defRPr/>
              </a:pPr>
              <a:t>09.01.2014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8B9A19-8A34-4AF2-9C28-C783C7F5FE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85EC40-E134-457D-9014-A18AE0AACE51}" type="datetimeFigureOut">
              <a:rPr lang="ru-RU"/>
              <a:pPr>
                <a:defRPr/>
              </a:pPr>
              <a:t>09.01.2014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8D8608-AEE7-442D-943B-B084547CC9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EFC1EB-80ED-4291-B343-A3888861A03B}" type="datetimeFigureOut">
              <a:rPr lang="ru-RU"/>
              <a:pPr>
                <a:defRPr/>
              </a:pPr>
              <a:t>09.01.2014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340AE6-E535-46D7-8D49-771A211F13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43B1CB-BC26-4D62-A33C-DE724E0C0BA2}" type="datetimeFigureOut">
              <a:rPr lang="ru-RU"/>
              <a:pPr>
                <a:defRPr/>
              </a:pPr>
              <a:t>09.01.2014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765E9A-5D3E-4817-AE7C-8D9D86A692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49DE21-457E-4DDF-A1A4-0B2FC074F5E9}" type="datetimeFigureOut">
              <a:rPr lang="ru-RU"/>
              <a:pPr>
                <a:defRPr/>
              </a:pPr>
              <a:t>09.01.2014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D70B8E-D52C-4584-862A-8A6D2EEC69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746E959-F8B0-46E2-8FA2-BB10D263F1F1}" type="datetimeFigureOut">
              <a:rPr lang="ru-RU"/>
              <a:pPr>
                <a:defRPr/>
              </a:pPr>
              <a:t>09.01.2014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9706B60-BC3D-41A9-A314-3F05045BDF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0" r:id="rId4"/>
    <p:sldLayoutId id="2147483729" r:id="rId5"/>
    <p:sldLayoutId id="2147483728" r:id="rId6"/>
    <p:sldLayoutId id="2147483727" r:id="rId7"/>
    <p:sldLayoutId id="2147483726" r:id="rId8"/>
    <p:sldLayoutId id="2147483734" r:id="rId9"/>
    <p:sldLayoutId id="2147483725" r:id="rId10"/>
    <p:sldLayoutId id="214748372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B77BB4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8421" y="180939"/>
            <a:ext cx="7025236" cy="170080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5400" dirty="0">
                <a:solidFill>
                  <a:srgbClr val="FFFF66"/>
                </a:solidFill>
                <a:effectLst/>
              </a:rPr>
              <a:t>Приметы возраста. Мимика</a:t>
            </a: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0113" y="5595938"/>
            <a:ext cx="7854950" cy="776287"/>
          </a:xfrm>
        </p:spPr>
        <p:txBody>
          <a:bodyPr/>
          <a:lstStyle/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Изобразительное искусство. 3</a:t>
            </a:r>
            <a:r>
              <a:rPr lang="en-US" sz="2000" smtClean="0">
                <a:solidFill>
                  <a:srgbClr val="000066"/>
                </a:solidFill>
              </a:rPr>
              <a:t>-</a:t>
            </a:r>
            <a:r>
              <a:rPr lang="ru-RU" sz="2000" smtClean="0">
                <a:solidFill>
                  <a:srgbClr val="000066"/>
                </a:solidFill>
              </a:rPr>
              <a:t>й класс.</a:t>
            </a:r>
          </a:p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Урок </a:t>
            </a:r>
            <a:r>
              <a:rPr lang="en-US" sz="2000" smtClean="0">
                <a:solidFill>
                  <a:srgbClr val="000066"/>
                </a:solidFill>
              </a:rPr>
              <a:t>15</a:t>
            </a:r>
            <a:r>
              <a:rPr lang="ru-RU" sz="2000" smtClean="0">
                <a:solidFill>
                  <a:srgbClr val="000066"/>
                </a:solidFill>
                <a:latin typeface="Arial" charset="0"/>
              </a:rPr>
              <a:t>.</a:t>
            </a:r>
          </a:p>
        </p:txBody>
      </p:sp>
      <p:sp>
        <p:nvSpPr>
          <p:cNvPr id="14339" name="Прямоугольник 4"/>
          <p:cNvSpPr>
            <a:spLocks noChangeArrowheads="1"/>
          </p:cNvSpPr>
          <p:nvPr/>
        </p:nvSpPr>
        <p:spPr bwMode="auto">
          <a:xfrm>
            <a:off x="6300788" y="6353175"/>
            <a:ext cx="2559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© </a:t>
            </a:r>
            <a:r>
              <a:rPr lang="en-US">
                <a:solidFill>
                  <a:srgbClr val="002060"/>
                </a:solidFill>
                <a:latin typeface="Constantia" pitchFamily="18" charset="0"/>
              </a:rPr>
              <a:t>ООО </a:t>
            </a:r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«Баласс», 2013</a:t>
            </a:r>
            <a:r>
              <a:rPr lang="ru-RU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14340" name="Picture 5" descr="sova-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42926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2" descr="C:\Users\Софья\Downloads\post-13689-116490873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1775" y="1773238"/>
            <a:ext cx="3678238" cy="3827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4578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539750" y="1484313"/>
            <a:ext cx="8064500" cy="2520950"/>
          </a:xfrm>
          <a:prstGeom prst="wedgeRoundRectCallout">
            <a:avLst>
              <a:gd name="adj1" fmla="val -21069"/>
              <a:gd name="adj2" fmla="val 49650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660033"/>
                </a:solidFill>
              </a:rPr>
              <a:t>Нарисуйте в альбоме лица спокойного мальчика, его дедушки и его весёлого друга.</a:t>
            </a:r>
            <a:endParaRPr lang="ru-RU" sz="3600" b="1" dirty="0">
              <a:solidFill>
                <a:srgbClr val="660033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560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8238" y="168275"/>
            <a:ext cx="3135312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73550" y="168275"/>
            <a:ext cx="3105150" cy="327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38238" y="3441700"/>
            <a:ext cx="3135312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32275" y="3441700"/>
            <a:ext cx="3146425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662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9713" y="115888"/>
            <a:ext cx="2846387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9713" y="3476625"/>
            <a:ext cx="2846387" cy="330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6100" y="3352800"/>
            <a:ext cx="2981325" cy="343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6100" y="115888"/>
            <a:ext cx="2970213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C00000"/>
                </a:solidFill>
                <a:effectLst/>
              </a:rPr>
              <a:t>Рефлексия</a:t>
            </a:r>
            <a:endParaRPr lang="ru-RU">
              <a:solidFill>
                <a:srgbClr val="C00000"/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388" y="1268413"/>
            <a:ext cx="8713787" cy="5400675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80000"/>
              </a:lnSpc>
            </a:pPr>
            <a:r>
              <a:rPr lang="ru-RU" sz="3400" b="1" smtClean="0">
                <a:solidFill>
                  <a:srgbClr val="FFCC00"/>
                </a:solidFill>
              </a:rPr>
              <a:t>Оцените свою работу на уроке:</a:t>
            </a:r>
            <a:endParaRPr lang="en-US" sz="3400" b="1" smtClean="0">
              <a:solidFill>
                <a:srgbClr val="FFCC00"/>
              </a:solidFill>
            </a:endParaRP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FFFF66"/>
                </a:solidFill>
              </a:rPr>
              <a:t>– Что тебе нужно было сделать?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6600"/>
                </a:solidFill>
              </a:rPr>
              <a:t>– Ты выполнил работу?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00CC"/>
                </a:solidFill>
              </a:rPr>
              <a:t>– Ты выполнил работу самостоятельно или с помощью? </a:t>
            </a:r>
            <a:r>
              <a:rPr lang="ru-RU" sz="3700" b="1" smtClean="0">
                <a:solidFill>
                  <a:srgbClr val="0000CC"/>
                </a:solidFill>
                <a:latin typeface="Arial" charset="0"/>
              </a:rPr>
              <a:t>     </a:t>
            </a:r>
            <a:r>
              <a:rPr lang="ru-RU" sz="3700" b="1" smtClean="0">
                <a:solidFill>
                  <a:srgbClr val="0000CC"/>
                </a:solidFill>
              </a:rPr>
              <a:t>С чьей? 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2060"/>
                </a:solidFill>
              </a:rPr>
              <a:t>– Что бы ты хотел изменить в своей работе?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7030A0"/>
                </a:solidFill>
              </a:rPr>
              <a:t>– Как бы ты оценил свою работу?</a:t>
            </a:r>
            <a:endParaRPr lang="ru-RU" sz="3400" b="1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0"/>
            <a:ext cx="7772400" cy="98072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Домашнее задание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28674" name="Текст 2"/>
          <p:cNvSpPr>
            <a:spLocks noGrp="1"/>
          </p:cNvSpPr>
          <p:nvPr>
            <p:ph type="body" idx="1"/>
          </p:nvPr>
        </p:nvSpPr>
        <p:spPr>
          <a:xfrm>
            <a:off x="530225" y="1557338"/>
            <a:ext cx="7772400" cy="446405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052736"/>
            <a:ext cx="8424936" cy="568863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just"/>
            <a:r>
              <a:rPr lang="ru-RU" sz="3200">
                <a:solidFill>
                  <a:srgbClr val="000066"/>
                </a:solidFill>
              </a:rPr>
              <a:t>1. Принести рабочую тетрадь, лист бумаги А3, карандаш, цветные карандаши и фломастеры или гуашь (по выбору учителя), рисунки лиц своих родственников для коллажа «Семейный портрет».</a:t>
            </a:r>
          </a:p>
          <a:p>
            <a:pPr algn="just"/>
            <a:r>
              <a:rPr lang="ru-RU" sz="3200">
                <a:solidFill>
                  <a:srgbClr val="000066"/>
                </a:solidFill>
              </a:rPr>
              <a:t>2. Сделать дома рисунки лиц своих родственников (приблизительный размер 10х10 см). Выполнить их цветовое решение цветными карандашами или гуашью.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16386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r>
              <a:rPr lang="ru-RU" sz="3600" i="1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628800"/>
            <a:ext cx="8352928" cy="27563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000" dirty="0">
                <a:solidFill>
                  <a:srgbClr val="660033"/>
                </a:solidFill>
              </a:rPr>
              <a:t>Чем отличаются лица людей?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41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70588" y="525463"/>
            <a:ext cx="3098800" cy="397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95588" y="1976438"/>
            <a:ext cx="3159125" cy="383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525463"/>
            <a:ext cx="2687638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Овальная выноска 3"/>
          <p:cNvSpPr/>
          <p:nvPr/>
        </p:nvSpPr>
        <p:spPr>
          <a:xfrm>
            <a:off x="108541" y="533841"/>
            <a:ext cx="8960860" cy="5077349"/>
          </a:xfrm>
          <a:prstGeom prst="wedgeEllipseCallout">
            <a:avLst>
              <a:gd name="adj1" fmla="val -16581"/>
              <a:gd name="adj2" fmla="val 44115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dirty="0">
                <a:solidFill>
                  <a:srgbClr val="660033"/>
                </a:solidFill>
              </a:rPr>
              <a:t>С помощью линейки определите, обладают ли идеальными соотношениями частей лица люди, изображённые на портретах.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843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188640"/>
            <a:ext cx="8568952" cy="194421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srgbClr val="000066"/>
                </a:solidFill>
              </a:rPr>
              <a:t>Рассмотрите портреты людей разного возраста и определите особенности черт лица ребёнка, взрослого человека и старика.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963" y="2420938"/>
            <a:ext cx="3122612" cy="424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3575" y="2420938"/>
            <a:ext cx="3168650" cy="423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72225" y="2420938"/>
            <a:ext cx="2663825" cy="423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45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7504" y="142924"/>
            <a:ext cx="8856984" cy="213394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200">
                <a:solidFill>
                  <a:srgbClr val="000066"/>
                </a:solidFill>
              </a:rPr>
              <a:t>Детское лицо, как правило, имеет округлую форму.</a:t>
            </a:r>
            <a:r>
              <a:rPr lang="ru-RU" sz="3200">
                <a:solidFill>
                  <a:srgbClr val="000066"/>
                </a:solidFill>
                <a:latin typeface="Arial" charset="0"/>
              </a:rPr>
              <a:t> </a:t>
            </a:r>
            <a:r>
              <a:rPr lang="ru-RU" sz="3200">
                <a:solidFill>
                  <a:srgbClr val="000066"/>
                </a:solidFill>
              </a:rPr>
              <a:t>У маленького ребёнка </a:t>
            </a:r>
            <a:endParaRPr lang="ru-RU" sz="3200">
              <a:solidFill>
                <a:srgbClr val="000066"/>
              </a:solidFill>
              <a:latin typeface="Arial" charset="0"/>
            </a:endParaRPr>
          </a:p>
          <a:p>
            <a:pPr algn="ctr"/>
            <a:r>
              <a:rPr lang="ru-RU" sz="3200">
                <a:solidFill>
                  <a:srgbClr val="000066"/>
                </a:solidFill>
              </a:rPr>
              <a:t>обычно мягкие черты лица, небольшой</a:t>
            </a:r>
            <a:r>
              <a:rPr lang="en-US" sz="3200">
                <a:solidFill>
                  <a:srgbClr val="000066"/>
                </a:solidFill>
              </a:rPr>
              <a:t> </a:t>
            </a:r>
            <a:endParaRPr lang="ru-RU" sz="3200">
              <a:solidFill>
                <a:srgbClr val="000066"/>
              </a:solidFill>
              <a:latin typeface="Arial" charset="0"/>
            </a:endParaRPr>
          </a:p>
          <a:p>
            <a:pPr algn="ctr"/>
            <a:r>
              <a:rPr lang="ru-RU" sz="3200">
                <a:solidFill>
                  <a:srgbClr val="000066"/>
                </a:solidFill>
              </a:rPr>
              <a:t>нос, пухлые щёки.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8576" y="2335682"/>
            <a:ext cx="8845912" cy="217037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200">
                <a:solidFill>
                  <a:srgbClr val="000066"/>
                </a:solidFill>
              </a:rPr>
              <a:t>С возрастом лицо вытягивается. Глаза становятся выразительнее, а черты лица приобретают свойственную только</a:t>
            </a:r>
          </a:p>
          <a:p>
            <a:pPr algn="ctr"/>
            <a:r>
              <a:rPr lang="ru-RU" sz="3200">
                <a:solidFill>
                  <a:srgbClr val="000066"/>
                </a:solidFill>
              </a:rPr>
              <a:t>этому человеку форму.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18576" y="4581128"/>
            <a:ext cx="8845912" cy="21328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400">
                <a:solidFill>
                  <a:srgbClr val="000066"/>
                </a:solidFill>
              </a:rPr>
              <a:t>В старости люди худеют или полнеют. На лице появляются складки и морщины. Иногда по ним можно определить характер человека: «лучики» в уголках глаз расскажут</a:t>
            </a:r>
            <a:r>
              <a:rPr lang="en-US" sz="2400">
                <a:solidFill>
                  <a:srgbClr val="000066"/>
                </a:solidFill>
              </a:rPr>
              <a:t> </a:t>
            </a:r>
            <a:r>
              <a:rPr lang="ru-RU" sz="2400">
                <a:solidFill>
                  <a:srgbClr val="000066"/>
                </a:solidFill>
              </a:rPr>
              <a:t>нам, что человек любил смеяться, опущенные вниз уголки</a:t>
            </a:r>
            <a:r>
              <a:rPr lang="en-US" sz="2400">
                <a:solidFill>
                  <a:srgbClr val="000066"/>
                </a:solidFill>
              </a:rPr>
              <a:t> </a:t>
            </a:r>
            <a:r>
              <a:rPr lang="ru-RU" sz="2400">
                <a:solidFill>
                  <a:srgbClr val="000066"/>
                </a:solidFill>
              </a:rPr>
              <a:t>губ поведают, что он часто грустил.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048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530350"/>
            <a:ext cx="8785225" cy="508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2484438" y="188913"/>
            <a:ext cx="4175125" cy="1079500"/>
          </a:xfrm>
          <a:prstGeom prst="wedgeRoundRectCallout">
            <a:avLst>
              <a:gd name="adj1" fmla="val -21267"/>
              <a:gd name="adj2" fmla="val 46627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6000" b="1">
                <a:solidFill>
                  <a:srgbClr val="660033"/>
                </a:solidFill>
              </a:rPr>
              <a:t>Мимика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150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549275"/>
            <a:ext cx="8902700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7325" y="4076700"/>
            <a:ext cx="8894763" cy="168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253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2253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60350"/>
            <a:ext cx="3695700" cy="633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4284663" y="260350"/>
            <a:ext cx="4679950" cy="2044700"/>
          </a:xfrm>
          <a:prstGeom prst="wedgeRoundRectCallout">
            <a:avLst>
              <a:gd name="adj1" fmla="val -21332"/>
              <a:gd name="adj2" fmla="val 49762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3600" b="1" dirty="0">
                <a:solidFill>
                  <a:srgbClr val="660033"/>
                </a:solidFill>
              </a:rPr>
              <a:t>Что выражает мимика лиц на зарисовках?</a:t>
            </a:r>
          </a:p>
        </p:txBody>
      </p:sp>
      <p:sp>
        <p:nvSpPr>
          <p:cNvPr id="7" name="Прямоугольная выноска 6"/>
          <p:cNvSpPr/>
          <p:nvPr/>
        </p:nvSpPr>
        <p:spPr>
          <a:xfrm>
            <a:off x="4643438" y="2492375"/>
            <a:ext cx="3960812" cy="4105275"/>
          </a:xfrm>
          <a:prstGeom prst="wedgeRectCallout">
            <a:avLst>
              <a:gd name="adj1" fmla="val -23682"/>
              <a:gd name="adj2" fmla="val 50423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2534" name="Picture 2" descr="C:\Users\Софья\Downloads\post-13689-116490873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4725" y="2632075"/>
            <a:ext cx="3678238" cy="382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260350"/>
            <a:ext cx="7772400" cy="9366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23554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628800"/>
            <a:ext cx="8352928" cy="27563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000" dirty="0">
                <a:solidFill>
                  <a:srgbClr val="660033"/>
                </a:solidFill>
              </a:rPr>
              <a:t>Чем отличаются лица людей?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ppt/theme/themeOverride2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2086</TotalTime>
  <Words>226</Words>
  <Application>Microsoft Office PowerPoint</Application>
  <PresentationFormat>Экран (4:3)</PresentationFormat>
  <Paragraphs>34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Calibri</vt:lpstr>
      <vt:lpstr>Constantia</vt:lpstr>
      <vt:lpstr>Wingdings 2</vt:lpstr>
      <vt:lpstr>Поток</vt:lpstr>
      <vt:lpstr>Поток</vt:lpstr>
      <vt:lpstr>Поток</vt:lpstr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Admin</cp:lastModifiedBy>
  <cp:revision>145</cp:revision>
  <dcterms:created xsi:type="dcterms:W3CDTF">2012-09-17T15:13:52Z</dcterms:created>
  <dcterms:modified xsi:type="dcterms:W3CDTF">2014-01-09T19:22:02Z</dcterms:modified>
</cp:coreProperties>
</file>