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0"/>
  </p:notesMasterIdLst>
  <p:sldIdLst>
    <p:sldId id="256" r:id="rId2"/>
    <p:sldId id="259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80" r:id="rId11"/>
    <p:sldId id="282" r:id="rId12"/>
    <p:sldId id="283" r:id="rId13"/>
    <p:sldId id="284" r:id="rId14"/>
    <p:sldId id="260" r:id="rId15"/>
    <p:sldId id="264" r:id="rId16"/>
    <p:sldId id="265" r:id="rId17"/>
    <p:sldId id="267" r:id="rId18"/>
    <p:sldId id="268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990000"/>
    <a:srgbClr val="000066"/>
    <a:srgbClr val="FFFF66"/>
    <a:srgbClr val="660033"/>
    <a:srgbClr val="FFCC00"/>
    <a:srgbClr val="009900"/>
    <a:srgbClr val="00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307" autoAdjust="0"/>
    <p:restoredTop sz="87089" autoAdjust="0"/>
  </p:normalViewPr>
  <p:slideViewPr>
    <p:cSldViewPr>
      <p:cViewPr>
        <p:scale>
          <a:sx n="100" d="100"/>
          <a:sy n="100" d="100"/>
        </p:scale>
        <p:origin x="-390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DBD51A1-4E71-4A5B-85E9-E4F68E6138E0}" type="datetimeFigureOut">
              <a:rPr lang="ru-RU"/>
              <a:pPr>
                <a:defRPr/>
              </a:pPr>
              <a:t>06.09.2013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66D117A-C96A-41E6-A58B-F2E02750BC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К. Писсарро «Улица в Понтуазе»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AF9C9D-6343-4A72-8B6A-DDC05D22EBD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205FBE-7EAB-47C0-B85B-A5CC788578B9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/>
              <a:t>И. Левитан «Март»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4C049F6-1C9F-4914-A13D-C1F91F91C86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/>
              <a:t>Н. Рерих «Славяне на Днепре»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9497C1B-9015-487F-9322-F6E8D03F6DE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/>
              <a:t>Я. Верспронск «Девочка в голубом»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C491FC-5711-49F9-9C8C-B0CE93BCF53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/>
              <a:t>И. Айвазовский «Морское сражение при Наварине»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52BA3C-A3F2-43AB-99A8-8B3B7B98BDF5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/>
              <a:t>В. Хеда «Натюрморт»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32F0DC-D53D-4CCB-BA24-5094C4F4B94E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/>
              <a:t>И. Фирсов «Юный живописец»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7F417C-40FA-4B53-B1F5-A5C867558994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/>
              <a:t>К. Коро «Мост Августа на реке Нере»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E46106-9011-4C4A-9634-ECE68D2530E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147306-E24F-4C90-BEA1-45ED1F936022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19914-724A-4E93-A997-D16478E233AC}" type="datetimeFigureOut">
              <a:rPr lang="ru-RU"/>
              <a:pPr>
                <a:defRPr/>
              </a:pPr>
              <a:t>06.09.2013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1D730-D3E3-49E2-91BB-7E87422E1B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DEBF6-B0A2-424C-AB3C-0650168EC2A7}" type="datetimeFigureOut">
              <a:rPr lang="ru-RU"/>
              <a:pPr>
                <a:defRPr/>
              </a:pPr>
              <a:t>06.09.2013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C871F-3F16-47AF-99F9-DE3B1B7846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4E66D-FC32-4072-8483-4D45854CEBEF}" type="datetimeFigureOut">
              <a:rPr lang="ru-RU"/>
              <a:pPr>
                <a:defRPr/>
              </a:pPr>
              <a:t>06.09.2013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DE3F9-7AFB-4DB7-BEEC-DD506AD9ED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E2877-C726-4472-8D84-C2C4DCC95FDC}" type="datetimeFigureOut">
              <a:rPr lang="ru-RU"/>
              <a:pPr>
                <a:defRPr/>
              </a:pPr>
              <a:t>06.09.2013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EF15C-3D8F-4E15-A057-204C46664C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61425-389B-42A7-964E-CBF6F846BBF3}" type="datetimeFigureOut">
              <a:rPr lang="ru-RU"/>
              <a:pPr>
                <a:defRPr/>
              </a:pPr>
              <a:t>06.09.2013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A0166-9E0E-4AFC-A3FD-F46061BB02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E7B5C-675D-4C05-AA50-B93CB789FC48}" type="datetimeFigureOut">
              <a:rPr lang="ru-RU"/>
              <a:pPr>
                <a:defRPr/>
              </a:pPr>
              <a:t>06.09.2013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48296-23BB-4ADB-811C-599B559B37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1A5EE-0DE8-4B33-A2DE-1258C704CEDA}" type="datetimeFigureOut">
              <a:rPr lang="ru-RU"/>
              <a:pPr>
                <a:defRPr/>
              </a:pPr>
              <a:t>06.09.2013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F8523-CDC3-456E-A7EE-ECA8D01158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09F6F-4052-4194-9FD5-54D44E45B73E}" type="datetimeFigureOut">
              <a:rPr lang="ru-RU"/>
              <a:pPr>
                <a:defRPr/>
              </a:pPr>
              <a:t>06.09.2013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61EB0-62E5-411E-804E-93B435E1CF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F6F8C-6A8E-4F19-B310-0954B6E3485D}" type="datetimeFigureOut">
              <a:rPr lang="ru-RU"/>
              <a:pPr>
                <a:defRPr/>
              </a:pPr>
              <a:t>06.09.2013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C4EB2-C83E-4F60-B2BB-5B926F946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2F4ED-1170-4CBA-913B-AE6F8FF15D6F}" type="datetimeFigureOut">
              <a:rPr lang="ru-RU"/>
              <a:pPr>
                <a:defRPr/>
              </a:pPr>
              <a:t>06.09.2013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3DA28-E49B-4D35-A10B-211E9108E2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CEDBE-E954-481A-9B90-05AE67AA4C6C}" type="datetimeFigureOut">
              <a:rPr lang="ru-RU"/>
              <a:pPr>
                <a:defRPr/>
              </a:pPr>
              <a:t>06.09.2013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00474-7C2A-43BF-BCD3-CD5673CBE9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465275-093F-4EDB-8003-1B41700313A3}" type="datetimeFigureOut">
              <a:rPr lang="ru-RU"/>
              <a:pPr>
                <a:defRPr/>
              </a:pPr>
              <a:t>06.09.2013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9C7FF4-B2CB-4B0C-BB23-79DFD1EC5E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1"/>
            <a:ext cx="9144000" cy="11886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>
                <a:solidFill>
                  <a:srgbClr val="FFFF66"/>
                </a:solidFill>
                <a:effectLst/>
              </a:rPr>
              <a:t>Жанры живописи. Пейзаж: б</a:t>
            </a:r>
            <a:r>
              <a:rPr lang="ru-RU" sz="3600" dirty="0" smtClean="0">
                <a:solidFill>
                  <a:srgbClr val="FFFF66"/>
                </a:solidFill>
                <a:effectLst/>
              </a:rPr>
              <a:t>арбизонская </a:t>
            </a:r>
            <a:r>
              <a:rPr lang="ru-RU" sz="3600" dirty="0">
                <a:solidFill>
                  <a:srgbClr val="FFFF66"/>
                </a:solidFill>
                <a:effectLst/>
              </a:rPr>
              <a:t>школа пейзажа; импрессионизм</a:t>
            </a:r>
            <a:endParaRPr lang="ru-RU" sz="3600" dirty="0">
              <a:solidFill>
                <a:srgbClr val="FFFF66"/>
              </a:solidFill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243513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2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116638" y="6019800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5875" y="1311275"/>
            <a:ext cx="4037013" cy="393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3072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250825" y="1341438"/>
            <a:ext cx="8642350" cy="3527425"/>
          </a:xfrm>
          <a:prstGeom prst="wedgeEllipseCallou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FFFF66"/>
                </a:solidFill>
              </a:rPr>
              <a:t>Поиск решения проблемы</a:t>
            </a:r>
            <a:endParaRPr lang="ru-RU" sz="4800" b="1" dirty="0">
              <a:solidFill>
                <a:srgbClr val="FFFF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3174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79388" y="0"/>
            <a:ext cx="8785225" cy="1628775"/>
          </a:xfrm>
          <a:prstGeom prst="wedgeRoundRectCallout">
            <a:avLst>
              <a:gd name="adj1" fmla="val -20011"/>
              <a:gd name="adj2" fmla="val 50761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0066"/>
                </a:solidFill>
              </a:rPr>
              <a:t>Рассмотрите фрагмент картины </a:t>
            </a:r>
            <a:r>
              <a:rPr lang="ru-RU" sz="2800" b="1" dirty="0" err="1">
                <a:solidFill>
                  <a:srgbClr val="000066"/>
                </a:solidFill>
              </a:rPr>
              <a:t>Рогира</a:t>
            </a:r>
            <a:r>
              <a:rPr lang="ru-RU" sz="2800" b="1" dirty="0">
                <a:solidFill>
                  <a:srgbClr val="000066"/>
                </a:solidFill>
              </a:rPr>
              <a:t> </a:t>
            </a:r>
            <a:r>
              <a:rPr lang="ru-RU" sz="2800" b="1" dirty="0" err="1">
                <a:solidFill>
                  <a:srgbClr val="000066"/>
                </a:solidFill>
              </a:rPr>
              <a:t>ван</a:t>
            </a:r>
            <a:r>
              <a:rPr lang="ru-RU" sz="2800" b="1" dirty="0">
                <a:solidFill>
                  <a:srgbClr val="000066"/>
                </a:solidFill>
              </a:rPr>
              <a:t> дер </a:t>
            </a:r>
            <a:r>
              <a:rPr lang="ru-RU" sz="2800" b="1" dirty="0" err="1">
                <a:solidFill>
                  <a:srgbClr val="000066"/>
                </a:solidFill>
              </a:rPr>
              <a:t>Вейдена</a:t>
            </a:r>
            <a:r>
              <a:rPr lang="ru-RU" sz="2800" b="1" dirty="0">
                <a:solidFill>
                  <a:srgbClr val="000066"/>
                </a:solidFill>
              </a:rPr>
              <a:t> и определите, какую роль здесь играет пейзаж. Что на картине главное?</a:t>
            </a:r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1557338"/>
            <a:ext cx="3671887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3277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79388" y="17463"/>
            <a:ext cx="8640762" cy="1196975"/>
          </a:xfrm>
          <a:prstGeom prst="wedgeRoundRectCallout">
            <a:avLst>
              <a:gd name="adj1" fmla="val -19998"/>
              <a:gd name="adj2" fmla="val 49133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0066"/>
                </a:solidFill>
              </a:rPr>
              <a:t>Рассмотрите картину </a:t>
            </a:r>
            <a:r>
              <a:rPr lang="ru-RU" sz="2800" b="1" dirty="0" err="1">
                <a:solidFill>
                  <a:srgbClr val="000066"/>
                </a:solidFill>
              </a:rPr>
              <a:t>Камиля</a:t>
            </a:r>
            <a:r>
              <a:rPr lang="ru-RU" sz="2800" b="1" dirty="0">
                <a:solidFill>
                  <a:srgbClr val="000066"/>
                </a:solidFill>
              </a:rPr>
              <a:t> </a:t>
            </a:r>
            <a:r>
              <a:rPr lang="ru-RU" sz="2800" b="1" dirty="0" err="1">
                <a:solidFill>
                  <a:srgbClr val="000066"/>
                </a:solidFill>
              </a:rPr>
              <a:t>Коро</a:t>
            </a:r>
            <a:r>
              <a:rPr lang="ru-RU" sz="2800" b="1" dirty="0">
                <a:solidFill>
                  <a:srgbClr val="000066"/>
                </a:solidFill>
              </a:rPr>
              <a:t>. Какова здесь роль пейзажа?</a:t>
            </a:r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863" y="1452563"/>
            <a:ext cx="8347075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3481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0" y="188913"/>
            <a:ext cx="9144000" cy="1079500"/>
          </a:xfrm>
          <a:prstGeom prst="wedgeRoundRectCallout">
            <a:avLst>
              <a:gd name="adj1" fmla="val -20307"/>
              <a:gd name="adj2" fmla="val 44677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0066"/>
                </a:solidFill>
              </a:rPr>
              <a:t>Как художники б</a:t>
            </a:r>
            <a:r>
              <a:rPr lang="ru-RU" sz="3200" b="1" dirty="0">
                <a:solidFill>
                  <a:srgbClr val="000066"/>
                </a:solidFill>
              </a:rPr>
              <a:t>арбизонской школы работали </a:t>
            </a:r>
            <a:r>
              <a:rPr lang="ru-RU" sz="3200" b="1" dirty="0">
                <a:solidFill>
                  <a:srgbClr val="000066"/>
                </a:solidFill>
              </a:rPr>
              <a:t>над пейзажем?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0" y="1268413"/>
            <a:ext cx="9144000" cy="5589587"/>
          </a:xfrm>
          <a:prstGeom prst="wedgeRoundRectCallout">
            <a:avLst>
              <a:gd name="adj1" fmla="val -18939"/>
              <a:gd name="adj2" fmla="val 48767"/>
              <a:gd name="adj3" fmla="val 16667"/>
            </a:avLst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z="3200">
                <a:solidFill>
                  <a:schemeClr val="bg1"/>
                </a:solidFill>
              </a:rPr>
              <a:t>     В середине </a:t>
            </a:r>
            <a:r>
              <a:rPr lang="en-US" sz="3200">
                <a:solidFill>
                  <a:schemeClr val="bg1"/>
                </a:solidFill>
              </a:rPr>
              <a:t>XIX</a:t>
            </a:r>
            <a:r>
              <a:rPr lang="ru-RU" sz="3200">
                <a:solidFill>
                  <a:schemeClr val="bg1"/>
                </a:solidFill>
              </a:rPr>
              <a:t> века во французской деревне Барбизон собрались художники, которые хотели изображать на своих картинах природу такой, какая она есть. Для этого они сначала делали </a:t>
            </a:r>
            <a:r>
              <a:rPr lang="ru-RU" sz="3200" b="1">
                <a:solidFill>
                  <a:schemeClr val="bg1"/>
                </a:solidFill>
              </a:rPr>
              <a:t>этюды</a:t>
            </a:r>
            <a:r>
              <a:rPr lang="ru-RU" sz="3200">
                <a:solidFill>
                  <a:schemeClr val="bg1"/>
                </a:solidFill>
              </a:rPr>
              <a:t> (наброски) с натуры, а потом уже в мастерской писали на их основе картины.</a:t>
            </a:r>
          </a:p>
          <a:p>
            <a:pPr algn="just"/>
            <a:r>
              <a:rPr lang="ru-RU" sz="3200">
                <a:solidFill>
                  <a:schemeClr val="bg1"/>
                </a:solidFill>
              </a:rPr>
              <a:t>     Именно </a:t>
            </a:r>
            <a:r>
              <a:rPr lang="ru-RU" sz="3200" b="1">
                <a:solidFill>
                  <a:schemeClr val="bg1"/>
                </a:solidFill>
              </a:rPr>
              <a:t>художники барбизонской школы </a:t>
            </a:r>
            <a:r>
              <a:rPr lang="ru-RU" sz="3200">
                <a:solidFill>
                  <a:schemeClr val="bg1"/>
                </a:solidFill>
              </a:rPr>
              <a:t>открыли природу как объект, достойный художественного изображения.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84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-20638" y="765175"/>
            <a:ext cx="9144001" cy="6092825"/>
          </a:xfrm>
          <a:prstGeom prst="wedgeRoundRectCallout">
            <a:avLst>
              <a:gd name="adj1" fmla="val -19650"/>
              <a:gd name="adj2" fmla="val 49856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z="2400">
                <a:solidFill>
                  <a:schemeClr val="bg1"/>
                </a:solidFill>
              </a:rPr>
              <a:t>    </a:t>
            </a:r>
            <a:r>
              <a:rPr lang="ru-RU" sz="2600">
                <a:solidFill>
                  <a:schemeClr val="bg1"/>
                </a:solidFill>
              </a:rPr>
              <a:t>Следующий шаг в развитии пейзажа как жанра сделали молодые парижские художники, создавшие новое направление в живописи − </a:t>
            </a:r>
            <a:r>
              <a:rPr lang="ru-RU" sz="2600" b="1">
                <a:solidFill>
                  <a:schemeClr val="bg1"/>
                </a:solidFill>
              </a:rPr>
              <a:t>импрессионизм</a:t>
            </a:r>
            <a:r>
              <a:rPr lang="ru-RU" sz="2600">
                <a:solidFill>
                  <a:schemeClr val="bg1"/>
                </a:solidFill>
              </a:rPr>
              <a:t>. Это название произошло от французского слова </a:t>
            </a:r>
            <a:r>
              <a:rPr lang="ru-RU" sz="2600" b="1" i="1">
                <a:solidFill>
                  <a:schemeClr val="bg1"/>
                </a:solidFill>
              </a:rPr>
              <a:t>впечатление</a:t>
            </a:r>
            <a:r>
              <a:rPr lang="ru-RU" sz="260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sz="2600">
                <a:solidFill>
                  <a:schemeClr val="bg1"/>
                </a:solidFill>
              </a:rPr>
              <a:t>    Импрессионисты стремились как можно более правдиво</a:t>
            </a:r>
            <a:r>
              <a:rPr lang="ru-RU" sz="2600">
                <a:solidFill>
                  <a:schemeClr val="bg1"/>
                </a:solidFill>
                <a:latin typeface="Arial" charset="0"/>
              </a:rPr>
              <a:t> </a:t>
            </a:r>
            <a:r>
              <a:rPr lang="ru-RU" sz="2600">
                <a:solidFill>
                  <a:schemeClr val="bg1"/>
                </a:solidFill>
              </a:rPr>
              <a:t>передать свои впечатления от увиденного. Картины они писали только с натуры без предварительных эскизов. Краски на палитре не смешивали, работали чистыми цветами, нанося на холст мелкие мазки тёплых и холодных оттенков.</a:t>
            </a:r>
          </a:p>
          <a:p>
            <a:pPr algn="just"/>
            <a:r>
              <a:rPr lang="ru-RU" sz="2600">
                <a:solidFill>
                  <a:schemeClr val="bg1"/>
                </a:solidFill>
              </a:rPr>
              <a:t>   </a:t>
            </a:r>
            <a:r>
              <a:rPr lang="ru-RU" sz="2600" b="1">
                <a:solidFill>
                  <a:schemeClr val="bg1"/>
                </a:solidFill>
              </a:rPr>
              <a:t>Импрессионисты открыли новый метод живописи</a:t>
            </a:r>
            <a:r>
              <a:rPr lang="ru-RU" sz="2600">
                <a:solidFill>
                  <a:schemeClr val="bg1"/>
                </a:solidFill>
              </a:rPr>
              <a:t>: они писали свои картины на воздухе, при естественном освещении и очень быстро.</a:t>
            </a:r>
            <a:endParaRPr lang="ru-RU" sz="2600" b="1">
              <a:solidFill>
                <a:schemeClr val="bg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0825" y="0"/>
            <a:ext cx="8642350" cy="765175"/>
          </a:xfrm>
          <a:prstGeom prst="wedgeRoundRectCallout">
            <a:avLst>
              <a:gd name="adj1" fmla="val -19517"/>
              <a:gd name="adj2" fmla="val 49937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rgbClr val="000066"/>
                </a:solidFill>
              </a:rPr>
              <a:t>Как художники</a:t>
            </a:r>
            <a:r>
              <a:rPr lang="ru-RU" sz="2400" b="1">
                <a:solidFill>
                  <a:srgbClr val="000066"/>
                </a:solidFill>
                <a:latin typeface="Arial" charset="0"/>
              </a:rPr>
              <a:t>-</a:t>
            </a:r>
            <a:r>
              <a:rPr lang="ru-RU" sz="2400" b="1">
                <a:solidFill>
                  <a:srgbClr val="000066"/>
                </a:solidFill>
              </a:rPr>
              <a:t>импрессионисты работали над пейзажем?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000">
              <a:solidFill>
                <a:srgbClr val="FFFF66"/>
              </a:solidFill>
            </a:endParaRPr>
          </a:p>
        </p:txBody>
      </p:sp>
      <p:sp>
        <p:nvSpPr>
          <p:cNvPr id="3789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2276872"/>
            <a:ext cx="8640960" cy="20882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660033"/>
                </a:solidFill>
              </a:rPr>
              <a:t>Почему в живописи так много жанров?</a:t>
            </a:r>
            <a:endParaRPr lang="ru-RU" sz="36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Продуктивное задание 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8914" name="Текст 2"/>
          <p:cNvSpPr>
            <a:spLocks noGrp="1"/>
          </p:cNvSpPr>
          <p:nvPr>
            <p:ph type="body" idx="1"/>
          </p:nvPr>
        </p:nvSpPr>
        <p:spPr>
          <a:xfrm>
            <a:off x="0" y="1196975"/>
            <a:ext cx="9144000" cy="547211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95288" y="0"/>
            <a:ext cx="8424862" cy="1439863"/>
          </a:xfrm>
          <a:prstGeom prst="wedgeRoundRectCallout">
            <a:avLst>
              <a:gd name="adj1" fmla="val -20833"/>
              <a:gd name="adj2" fmla="val 49133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Напиши пейзаж (летний, осенний или зимний, по выбору), используя гуашь, акварель или смешанную технику и руководствуясь схемой. </a:t>
            </a:r>
          </a:p>
        </p:txBody>
      </p: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2275" y="1439863"/>
            <a:ext cx="5434013" cy="545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Рефлексия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FFCC00"/>
                </a:solidFill>
              </a:rPr>
              <a:t>Оцените свою работу на уроке: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Что тебе нужно было сделать?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Ты выполнил работу?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Ты выполнил работу самостоятельно или с помощью? </a:t>
            </a:r>
            <a:r>
              <a:rPr lang="ru-RU" sz="3700" b="1" smtClean="0">
                <a:solidFill>
                  <a:srgbClr val="000066"/>
                </a:solidFill>
                <a:latin typeface="Arial" charset="0"/>
              </a:rPr>
              <a:t>     </a:t>
            </a:r>
            <a:r>
              <a:rPr lang="ru-RU" sz="3700" b="1" smtClean="0">
                <a:solidFill>
                  <a:srgbClr val="000066"/>
                </a:solidFill>
              </a:rPr>
              <a:t>С чьей? 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Что бы ты хотел изменить в своей работе?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Как бы ты оценил свою работу?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AutoNum type="arabicPeriod"/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41986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772816"/>
            <a:ext cx="8712968" cy="43204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1. Доработать пейзаж. Оформить его в паспарту.</a:t>
            </a:r>
          </a:p>
          <a:p>
            <a:pPr algn="just">
              <a:defRPr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2. Принести рабочую тетрадь, альбом, карандаш, краски (по выбору учителя: акварель, гуашь).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rgbClr val="660033"/>
                </a:solidFill>
              </a:rPr>
              <a:t>Почему в живописи так много жанров?</a:t>
            </a:r>
            <a:endParaRPr lang="ru-RU" sz="44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250825" y="1341438"/>
            <a:ext cx="8642350" cy="3527425"/>
          </a:xfrm>
          <a:prstGeom prst="wedgeEllipseCallou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FFFF66"/>
                </a:solidFill>
              </a:rPr>
              <a:t>Актуализация знаний</a:t>
            </a:r>
            <a:endParaRPr lang="ru-RU" sz="4800" b="1" dirty="0">
              <a:solidFill>
                <a:srgbClr val="FFFF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5" name="Picture 3" descr="C:\Users\msi\Downloads\мар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1281113"/>
            <a:ext cx="6626225" cy="548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ьная выноска 3"/>
          <p:cNvSpPr/>
          <p:nvPr/>
        </p:nvSpPr>
        <p:spPr>
          <a:xfrm>
            <a:off x="0" y="0"/>
            <a:ext cx="9144000" cy="1281113"/>
          </a:xfrm>
          <a:prstGeom prst="wedgeEllipseCallout">
            <a:avLst>
              <a:gd name="adj1" fmla="val -16886"/>
              <a:gd name="adj2" fmla="val 399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0066"/>
                </a:solidFill>
              </a:rPr>
              <a:t>Определите жанр картины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66"/>
                </a:solidFill>
              </a:rPr>
              <a:t> И. Левитана</a:t>
            </a:r>
            <a:endParaRPr lang="ru-RU" sz="32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0" y="0"/>
            <a:ext cx="9144000" cy="1281113"/>
          </a:xfrm>
          <a:prstGeom prst="wedgeEllipseCallout">
            <a:avLst>
              <a:gd name="adj1" fmla="val -16886"/>
              <a:gd name="adj2" fmla="val 399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0066"/>
                </a:solidFill>
              </a:rPr>
              <a:t>Определите жанр картины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66"/>
                </a:solidFill>
              </a:rPr>
              <a:t> Н. Рериха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20484" name="Picture 2" descr="C:\Users\msi\Downloads\рерих Славяне не днепр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7725" y="1325563"/>
            <a:ext cx="7448550" cy="553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253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0" y="0"/>
            <a:ext cx="9144000" cy="1281113"/>
          </a:xfrm>
          <a:prstGeom prst="wedgeEllipseCallout">
            <a:avLst>
              <a:gd name="adj1" fmla="val -16886"/>
              <a:gd name="adj2" fmla="val 399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0066"/>
                </a:solidFill>
              </a:rPr>
              <a:t>Определите жанр картины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66"/>
                </a:solidFill>
              </a:rPr>
              <a:t>Я. </a:t>
            </a:r>
            <a:r>
              <a:rPr lang="ru-RU" sz="3200" b="1" dirty="0" err="1">
                <a:solidFill>
                  <a:srgbClr val="000066"/>
                </a:solidFill>
              </a:rPr>
              <a:t>Верспронска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22532" name="Picture 2" descr="C:\Users\msi\Downloads\девочка в голубом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9863" y="1293813"/>
            <a:ext cx="3784600" cy="556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0" y="0"/>
            <a:ext cx="9144000" cy="1281113"/>
          </a:xfrm>
          <a:prstGeom prst="wedgeEllipseCallout">
            <a:avLst>
              <a:gd name="adj1" fmla="val -16886"/>
              <a:gd name="adj2" fmla="val 399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0066"/>
                </a:solidFill>
              </a:rPr>
              <a:t>Определите жанр картины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66"/>
                </a:solidFill>
              </a:rPr>
              <a:t>И. Айвазовского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24580" name="Picture 2" descr="C:\Users\msi\Downloads\морское сражение при наварин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0263" y="1290638"/>
            <a:ext cx="7483475" cy="524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0" y="0"/>
            <a:ext cx="9144000" cy="1281113"/>
          </a:xfrm>
          <a:prstGeom prst="wedgeEllipseCallout">
            <a:avLst>
              <a:gd name="adj1" fmla="val -16886"/>
              <a:gd name="adj2" fmla="val 399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0066"/>
                </a:solidFill>
              </a:rPr>
              <a:t>Определите жанр картины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66"/>
                </a:solidFill>
              </a:rPr>
              <a:t>В. </a:t>
            </a:r>
            <a:r>
              <a:rPr lang="ru-RU" sz="3200" b="1" dirty="0" err="1">
                <a:solidFill>
                  <a:srgbClr val="000066"/>
                </a:solidFill>
              </a:rPr>
              <a:t>Хеды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26628" name="Picture 2" descr="C:\Users\msi\Downloads\натю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6025" y="1281113"/>
            <a:ext cx="6819900" cy="534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867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8675" name="Picture 2" descr="C:\Users\msi\Downloads\Юный живописец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1035050"/>
            <a:ext cx="4895850" cy="580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ьная выноска 4"/>
          <p:cNvSpPr/>
          <p:nvPr/>
        </p:nvSpPr>
        <p:spPr>
          <a:xfrm>
            <a:off x="0" y="0"/>
            <a:ext cx="9144000" cy="1035050"/>
          </a:xfrm>
          <a:prstGeom prst="wedgeEllipseCallout">
            <a:avLst>
              <a:gd name="adj1" fmla="val -16886"/>
              <a:gd name="adj2" fmla="val 399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0066"/>
                </a:solidFill>
              </a:rPr>
              <a:t>Определите жанр картины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66"/>
                </a:solidFill>
              </a:rPr>
              <a:t>И. Фирсова</a:t>
            </a:r>
            <a:endParaRPr lang="ru-RU" sz="32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738</TotalTime>
  <Words>351</Words>
  <Application>Microsoft Office PowerPoint</Application>
  <PresentationFormat>Экран (4:3)</PresentationFormat>
  <Paragraphs>61</Paragraphs>
  <Slides>18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66</cp:revision>
  <dcterms:created xsi:type="dcterms:W3CDTF">2012-09-17T15:13:52Z</dcterms:created>
  <dcterms:modified xsi:type="dcterms:W3CDTF">2013-09-06T13:34:25Z</dcterms:modified>
</cp:coreProperties>
</file>