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71" r:id="rId6"/>
    <p:sldId id="283" r:id="rId7"/>
    <p:sldId id="279" r:id="rId8"/>
    <p:sldId id="280" r:id="rId9"/>
    <p:sldId id="273" r:id="rId10"/>
    <p:sldId id="282" r:id="rId11"/>
    <p:sldId id="281" r:id="rId12"/>
    <p:sldId id="274" r:id="rId13"/>
    <p:sldId id="275" r:id="rId14"/>
    <p:sldId id="276" r:id="rId15"/>
    <p:sldId id="265" r:id="rId16"/>
    <p:sldId id="266" r:id="rId17"/>
    <p:sldId id="27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8000"/>
    <a:srgbClr val="000066"/>
    <a:srgbClr val="009900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33" autoAdjust="0"/>
    <p:restoredTop sz="94660"/>
  </p:normalViewPr>
  <p:slideViewPr>
    <p:cSldViewPr>
      <p:cViewPr>
        <p:scale>
          <a:sx n="40" d="100"/>
          <a:sy n="40" d="100"/>
        </p:scale>
        <p:origin x="-1680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DFCC313-AF9F-4FBD-99F4-5641F672BE75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25C0D59-A5B6-4143-8C2E-5AE485B4E3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594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325AD-7E18-48B4-B6EE-E47DD7E69FB6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0754F-BC82-40F9-B0A0-99546AAA7E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0E0D0-1DE2-4D8C-A1E4-333BB40BD61F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400C5-B587-4D7E-BC8F-23C19A7860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D2E2B-BFB4-43C5-866E-6D05F5B9C334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D12A6-33DC-4F4D-ADEA-7B12E14F1A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D147-D1CF-4680-AFA8-5D3C48D27E64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A08F9-B15A-411A-9866-D319F65367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4615F-0192-4E0F-BD47-A0C251186986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53A6D-CFBC-4484-970B-8F6A3DD98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A4631-148F-40C2-8FF5-A661FBA239B7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3AA71-2C7C-472C-805B-1714520C4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71D87-E68D-42A1-88E0-ECB51243B4C0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F4F71-87DD-4E27-B2B5-F00CACBFBD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52B55-5508-4729-A997-2841BD9A7219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6FC03-5036-43D6-AA24-6BE3670F17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C42F2-FE35-46D3-BD54-A1E67F4E596A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F26EF-9AFC-419C-B58D-ABA4A720F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02705-D112-480A-93CE-BC0E189B0B88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3A885-49EA-4B40-AE05-24634218BC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B3010-3F0A-4A18-B280-3684E6692CCE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D2093-0374-48F6-89CC-667A1FA59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DD32753-FEE8-4B81-BEDF-1CD45F785122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1A236D-866D-4E1F-A6BD-21DAAC2C4E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851648" cy="108012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effectLst/>
              </a:rPr>
              <a:t>С </a:t>
            </a:r>
            <a:r>
              <a:rPr lang="ru-RU" dirty="0" smtClean="0">
                <a:effectLst/>
              </a:rPr>
              <a:t>Днём </a:t>
            </a:r>
            <a:r>
              <a:rPr lang="ru-RU" dirty="0" smtClean="0">
                <a:effectLst/>
              </a:rPr>
              <a:t>Победы!</a:t>
            </a:r>
            <a:endParaRPr lang="ru-RU" dirty="0"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6288" y="5721350"/>
            <a:ext cx="7854950" cy="1752600"/>
          </a:xfrm>
        </p:spPr>
        <p:txBody>
          <a:bodyPr/>
          <a:lstStyle/>
          <a:p>
            <a:pPr marR="0"/>
            <a:r>
              <a:rPr lang="ru-RU" sz="1800" smtClean="0">
                <a:solidFill>
                  <a:srgbClr val="000066"/>
                </a:solidFill>
              </a:rPr>
              <a:t>Изобразительное искусство, 2-й класс.</a:t>
            </a:r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05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</a:p>
        </p:txBody>
      </p:sp>
      <p:pic>
        <p:nvPicPr>
          <p:cNvPr id="14341" name="Picture 3" descr="C:\Users\msi\Downloads\победа 1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1160463"/>
            <a:ext cx="29527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  <a:effectLst/>
              </a:rPr>
              <a:t>Родина-мать</a:t>
            </a:r>
            <a:endParaRPr lang="ru-RU">
              <a:solidFill>
                <a:srgbClr val="FFFF66"/>
              </a:solidFill>
              <a:effectLst/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3555" name="Picture 2" descr="5fcdcb6974f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1238" y="1412875"/>
            <a:ext cx="701675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одзаголовок 7"/>
          <p:cNvSpPr>
            <a:spLocks noGrp="1"/>
          </p:cNvSpPr>
          <p:nvPr>
            <p:ph type="subTitle" idx="1"/>
          </p:nvPr>
        </p:nvSpPr>
        <p:spPr>
          <a:xfrm>
            <a:off x="323850" y="404813"/>
            <a:ext cx="9072563" cy="6264275"/>
          </a:xfrm>
        </p:spPr>
        <p:txBody>
          <a:bodyPr/>
          <a:lstStyle/>
          <a:p>
            <a:pPr marR="0" algn="ctr"/>
            <a:r>
              <a:rPr lang="ru-RU" sz="3200" b="1" smtClean="0">
                <a:solidFill>
                  <a:srgbClr val="FFFF66"/>
                </a:solidFill>
              </a:rPr>
              <a:t>На гранитной стене позади монумента высечены строки Ольги Берггольц:</a:t>
            </a:r>
          </a:p>
          <a:p>
            <a:pPr marR="0" algn="l"/>
            <a:endParaRPr lang="ru-RU" smtClean="0"/>
          </a:p>
          <a:p>
            <a:pPr marR="0" algn="l"/>
            <a:r>
              <a:rPr lang="ru-RU" b="1" smtClean="0"/>
              <a:t>Здесь лежат ленинградцы. </a:t>
            </a:r>
            <a:br>
              <a:rPr lang="ru-RU" b="1" smtClean="0"/>
            </a:br>
            <a:r>
              <a:rPr lang="ru-RU" b="1" smtClean="0"/>
              <a:t>Здесь горожане – мужчины, женщины, дети. </a:t>
            </a:r>
            <a:br>
              <a:rPr lang="ru-RU" b="1" smtClean="0"/>
            </a:br>
            <a:r>
              <a:rPr lang="ru-RU" b="1" smtClean="0"/>
              <a:t>Рядом с ними солдаты-красноармейцы. </a:t>
            </a:r>
            <a:br>
              <a:rPr lang="ru-RU" b="1" smtClean="0"/>
            </a:br>
            <a:r>
              <a:rPr lang="ru-RU" b="1" smtClean="0"/>
              <a:t>Всею жизнью своею </a:t>
            </a:r>
            <a:br>
              <a:rPr lang="ru-RU" b="1" smtClean="0"/>
            </a:br>
            <a:r>
              <a:rPr lang="ru-RU" b="1" smtClean="0"/>
              <a:t>Они защищали тебя, Ленинград, </a:t>
            </a:r>
            <a:br>
              <a:rPr lang="ru-RU" b="1" smtClean="0"/>
            </a:br>
            <a:r>
              <a:rPr lang="ru-RU" b="1" smtClean="0"/>
              <a:t>Колыбель революции. </a:t>
            </a:r>
            <a:br>
              <a:rPr lang="ru-RU" b="1" smtClean="0"/>
            </a:br>
            <a:r>
              <a:rPr lang="ru-RU" b="1" smtClean="0"/>
              <a:t>Их имён благородных мы здесь перечислить не сможем, </a:t>
            </a:r>
            <a:br>
              <a:rPr lang="ru-RU" b="1" smtClean="0"/>
            </a:br>
            <a:r>
              <a:rPr lang="ru-RU" b="1" smtClean="0"/>
              <a:t>Так их много под вечной охраной гранита. </a:t>
            </a:r>
            <a:br>
              <a:rPr lang="ru-RU" b="1" smtClean="0"/>
            </a:br>
            <a:r>
              <a:rPr lang="ru-RU" b="1" smtClean="0"/>
              <a:t>Но знай, внимающий этим камням, </a:t>
            </a:r>
            <a:br>
              <a:rPr lang="ru-RU" b="1" smtClean="0"/>
            </a:br>
            <a:r>
              <a:rPr lang="ru-RU" b="1" smtClean="0"/>
              <a:t>Никто не забыт и ничто не забыто.</a:t>
            </a:r>
          </a:p>
          <a:p>
            <a:pPr marR="0"/>
            <a:endParaRPr lang="ru-RU" smtClean="0"/>
          </a:p>
        </p:txBody>
      </p:sp>
      <p:pic>
        <p:nvPicPr>
          <p:cNvPr id="24578" name="Picture 2" descr="C:\Users\msi\Downloads\победа 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8275" y="4970463"/>
            <a:ext cx="2625725" cy="188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>
                <a:solidFill>
                  <a:srgbClr val="FFFF66"/>
                </a:solidFill>
                <a:effectLst/>
              </a:rPr>
              <a:t>Виктор Васильевич </a:t>
            </a:r>
            <a:r>
              <a:rPr lang="ru-RU" sz="4400" smtClean="0">
                <a:solidFill>
                  <a:srgbClr val="FFFF66"/>
                </a:solidFill>
                <a:effectLst/>
              </a:rPr>
              <a:t>Талалихин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4572000" y="1412875"/>
            <a:ext cx="4248150" cy="5111750"/>
          </a:xfrm>
        </p:spPr>
        <p:txBody>
          <a:bodyPr/>
          <a:lstStyle/>
          <a:p>
            <a:r>
              <a:rPr lang="ru-RU" sz="2400" b="1" smtClean="0"/>
              <a:t>Звание Героя Советского Союза с вручением ордена Ленина и медали «Золотая Звезда» Виктору Васильевичу Талалихину присвоено Указом Президиума Верховного Совета СССР от 8 августа 1941 года за первый в истории авиации ночной таран вражеского бомбардировщика.</a:t>
            </a:r>
          </a:p>
        </p:txBody>
      </p:sp>
      <p:pic>
        <p:nvPicPr>
          <p:cNvPr id="25603" name="Picture 2" descr="C:\Users\msi\Downloads\талалихи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8" y="1268413"/>
            <a:ext cx="41751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2" descr="C:\Users\msi\Downloads\победа 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5486400"/>
            <a:ext cx="123348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6240"/>
            <a:ext cx="8640960" cy="64807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>
                <a:solidFill>
                  <a:srgbClr val="FFFF66"/>
                </a:solidFill>
                <a:effectLst/>
              </a:rPr>
              <a:t>Алексей Петрович </a:t>
            </a:r>
            <a:r>
              <a:rPr lang="ru-RU" sz="4400" err="1" smtClean="0">
                <a:solidFill>
                  <a:srgbClr val="FFFF66"/>
                </a:solidFill>
                <a:effectLst/>
              </a:rPr>
              <a:t>Маресьев</a:t>
            </a:r>
            <a:endParaRPr lang="ru-RU" sz="44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765175"/>
            <a:ext cx="8785225" cy="576103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ru-RU" b="1" smtClean="0"/>
              <a:t>4 апреля в воздушном бою над Демянским плацдармом (Новгородская обл.) истребитель Маресьева был подбит. Он попытался совершить посадку на лёд замёрзшего озера, но рано выпустил шасси. Самолёт стал быстро терять высоту и упал на лес.</a:t>
            </a:r>
          </a:p>
          <a:p>
            <a:pPr algn="just">
              <a:lnSpc>
                <a:spcPct val="90000"/>
              </a:lnSpc>
            </a:pPr>
            <a:r>
              <a:rPr lang="ru-RU" b="1" smtClean="0"/>
              <a:t>Маресьев добирался ползком до своих. Он обморозил ступни ног, и их пришлось ампутировать. Однако лётчик решил не сдаваться. Когда ему сделали протезы, он долго и упорно тренировался и добился разрешения вернуться в строй. Заново учился летать в 11-й запасной авиабригаде в  Иваново.</a:t>
            </a:r>
          </a:p>
          <a:p>
            <a:pPr algn="just">
              <a:lnSpc>
                <a:spcPct val="90000"/>
              </a:lnSpc>
            </a:pPr>
            <a:r>
              <a:rPr lang="ru-RU" b="1" smtClean="0"/>
              <a:t>В июне 1943 года Маресьев вернулся в строй. Воевал на Курской дуге в составе 63-го гвардейского истребительного авиационного полка, был заместителем командира эскадрильи. В августе 1943 года Алексей Маресьев во время одного боя сбил сразу три вражеских истребителя FW-190.</a:t>
            </a:r>
          </a:p>
          <a:p>
            <a:pPr algn="just">
              <a:lnSpc>
                <a:spcPct val="90000"/>
              </a:lnSpc>
            </a:pPr>
            <a:r>
              <a:rPr lang="ru-RU" b="1" smtClean="0"/>
              <a:t>24 августа 1943 года Указом Президиума Верховного Совета СССР гвардии старшему лейтенанту Маресьеву было присвоено звание Героя Советского Союза.</a:t>
            </a:r>
          </a:p>
          <a:p>
            <a:pPr>
              <a:lnSpc>
                <a:spcPct val="90000"/>
              </a:lnSpc>
            </a:pPr>
            <a:endParaRPr lang="ru-RU" smtClean="0"/>
          </a:p>
        </p:txBody>
      </p:sp>
      <p:pic>
        <p:nvPicPr>
          <p:cNvPr id="5122" name="Picture 2" descr="C:\Users\msi\Downloads\маресье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8325" y="1095375"/>
            <a:ext cx="5160963" cy="557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solidFill>
                  <a:srgbClr val="FFFF66"/>
                </a:solidFill>
                <a:effectLst/>
              </a:rPr>
              <a:t>Александр </a:t>
            </a:r>
            <a:r>
              <a:rPr lang="ru-RU" sz="4400" dirty="0" smtClean="0">
                <a:solidFill>
                  <a:srgbClr val="FFFF66"/>
                </a:solidFill>
                <a:effectLst/>
              </a:rPr>
              <a:t>Матвеевич Матросов</a:t>
            </a:r>
            <a:endParaRPr lang="ru-RU" sz="44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125538"/>
            <a:ext cx="8642350" cy="5616575"/>
          </a:xfrm>
        </p:spPr>
        <p:txBody>
          <a:bodyPr>
            <a:normAutofit/>
          </a:bodyPr>
          <a:lstStyle/>
          <a:p>
            <a:pPr algn="just"/>
            <a:r>
              <a:rPr lang="ru-RU" b="1" smtClean="0"/>
              <a:t>27 февраля 1943 года 2-й батальон получил задачу атаковать опорный пункт в районе деревни Чернушки (Локнянский район Псковской обл.). Как только наши солдаты прошли лес и вышли на опушку, они попали под сильный пулемётный огонь противника – три вражеских пулемёта в дзотах прикрывали подступы к деревне. Два пулемёта подавила штурмовая группа автоматчиков и бронебойщиков. Но пулемёт из третьего дзота продолжал обстреливать всю лощину перед деревней. Тогда в сторону дзота пополз рядовой А.М. Матросов. Он подобрался к амбразуре с фланга и бросил две гранаты. Пулемёт замолчал. Но как только бойцы поднялись в атаку, пулемёт снова ожил. Тогда Матросов поднялся, рывком бросился к дзоту и своим телом закрыл амбразуру. Ценою своей жизни он содействовал выполнению боевой задачи подразделением.</a:t>
            </a:r>
          </a:p>
        </p:txBody>
      </p:sp>
      <p:pic>
        <p:nvPicPr>
          <p:cNvPr id="6146" name="Picture 2" descr="C:\Users\msi\Downloads\matros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143000"/>
            <a:ext cx="3922712" cy="566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129614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Готовим поздравительную открытку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442913"/>
            <a:ext cx="3084513" cy="640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550" y="447675"/>
            <a:ext cx="3095625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88913"/>
            <a:ext cx="7772400" cy="9366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>
              <a:solidFill>
                <a:srgbClr val="FFFF66"/>
              </a:solidFill>
            </a:endParaRPr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50" name="Picture 2" descr="C:\Users\SONYA\Downloads\Безымянныйапрва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88913"/>
            <a:ext cx="5832475" cy="651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412875"/>
            <a:ext cx="8642350" cy="5329238"/>
          </a:xfrm>
        </p:spPr>
        <p:txBody>
          <a:bodyPr>
            <a:noAutofit/>
          </a:bodyPr>
          <a:lstStyle/>
          <a:p>
            <a:pPr algn="just"/>
            <a:r>
              <a:rPr lang="ru-RU" sz="4000" b="1" smtClean="0">
                <a:solidFill>
                  <a:srgbClr val="F3C9B1"/>
                </a:solidFill>
              </a:rPr>
              <a:t>– Что узнали нового при работе над проектом?</a:t>
            </a:r>
          </a:p>
          <a:p>
            <a:pPr algn="just"/>
            <a:r>
              <a:rPr lang="ru-RU" sz="4000" b="1" smtClean="0">
                <a:solidFill>
                  <a:srgbClr val="FFFF66"/>
                </a:solidFill>
              </a:rPr>
              <a:t>– Что интересного узнали из рассказа ветерана?</a:t>
            </a:r>
          </a:p>
          <a:p>
            <a:pPr algn="just"/>
            <a:r>
              <a:rPr lang="ru-RU" sz="4000" b="1" smtClean="0"/>
              <a:t>– Выступление какой группы было самым ярким?</a:t>
            </a:r>
          </a:p>
          <a:p>
            <a:pPr algn="just"/>
            <a:r>
              <a:rPr lang="ru-RU" sz="4000" b="1" smtClean="0">
                <a:solidFill>
                  <a:srgbClr val="000066"/>
                </a:solidFill>
              </a:rPr>
              <a:t>– У кого есть родственники, которые участвовали в ВОВ? </a:t>
            </a:r>
          </a:p>
          <a:p>
            <a:pPr algn="ctr"/>
            <a:endParaRPr lang="ru-RU" sz="400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План работы над проектом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0306" y="1340768"/>
            <a:ext cx="8352928" cy="51845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Формирование групп.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 Выбор своих тем в рамках общей темы.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 Сбор материала по теме.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 Подготовка листовки по выбранной тематике.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 Подготовка концертного номера.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3200">
                <a:solidFill>
                  <a:srgbClr val="002060"/>
                </a:solidFill>
              </a:rPr>
              <a:t> Подготовка поздравительной открытки.</a:t>
            </a:r>
          </a:p>
        </p:txBody>
      </p:sp>
      <p:pic>
        <p:nvPicPr>
          <p:cNvPr id="15366" name="Picture 2" descr="C:\Users\SONYA\Downloads\cb7769d2760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0450" y="5618163"/>
            <a:ext cx="3457575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2" descr="C:\Users\msi\Downloads\победа 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0350" y="5624513"/>
            <a:ext cx="1077913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954206"/>
            <a:ext cx="8424936" cy="44262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4000">
              <a:solidFill>
                <a:srgbClr val="002060"/>
              </a:solidFill>
            </a:endParaRPr>
          </a:p>
          <a:p>
            <a:pPr algn="ctr"/>
            <a:r>
              <a:rPr lang="ru-RU" sz="3600">
                <a:solidFill>
                  <a:srgbClr val="002060"/>
                </a:solidFill>
              </a:rPr>
              <a:t>Концертные номера:</a:t>
            </a:r>
          </a:p>
          <a:p>
            <a:pPr algn="just"/>
            <a:r>
              <a:rPr lang="ru-RU" sz="3600">
                <a:solidFill>
                  <a:srgbClr val="002060"/>
                </a:solidFill>
              </a:rPr>
              <a:t>1. Песни военных лет.</a:t>
            </a:r>
          </a:p>
          <a:p>
            <a:pPr algn="just"/>
            <a:r>
              <a:rPr lang="ru-RU" sz="3600">
                <a:solidFill>
                  <a:srgbClr val="002060"/>
                </a:solidFill>
              </a:rPr>
              <a:t>2. Стихи о войне.</a:t>
            </a:r>
          </a:p>
          <a:p>
            <a:pPr algn="just"/>
            <a:r>
              <a:rPr lang="ru-RU" sz="3600">
                <a:solidFill>
                  <a:srgbClr val="002060"/>
                </a:solidFill>
              </a:rPr>
              <a:t>3. Сценка по военной тематике.</a:t>
            </a:r>
          </a:p>
          <a:p>
            <a:r>
              <a:rPr lang="ru-RU" sz="3600">
                <a:solidFill>
                  <a:srgbClr val="002060"/>
                </a:solidFill>
              </a:rPr>
              <a:t>4. Танцы или музыкальная композиция.</a:t>
            </a:r>
          </a:p>
          <a:p>
            <a:pPr algn="ctr"/>
            <a:endParaRPr lang="ru-RU" sz="4400">
              <a:solidFill>
                <a:srgbClr val="002060"/>
              </a:solidFill>
            </a:endParaRPr>
          </a:p>
        </p:txBody>
      </p:sp>
      <p:pic>
        <p:nvPicPr>
          <p:cNvPr id="16390" name="Picture 2" descr="C:\Users\SONYA\Downloads\cb7769d2760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5488" y="549275"/>
            <a:ext cx="3900487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" descr="C:\Users\msi\Downloads\победа 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32125" y="431800"/>
            <a:ext cx="1755775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549275"/>
            <a:ext cx="7772400" cy="5032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effectLst/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620713"/>
            <a:ext cx="7772400" cy="5976937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39750" y="1412875"/>
            <a:ext cx="8064500" cy="3992563"/>
          </a:xfrm>
          <a:prstGeom prst="wedgeRoundRectCallout">
            <a:avLst>
              <a:gd name="adj1" fmla="val -20833"/>
              <a:gd name="adj2" fmla="val 4963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>
                <a:solidFill>
                  <a:srgbClr val="002060"/>
                </a:solidFill>
              </a:rPr>
              <a:t>Примерная тематика для проекта:</a:t>
            </a:r>
          </a:p>
          <a:p>
            <a:pPr>
              <a:buFontTx/>
              <a:buAutoNum type="arabicPeriod"/>
            </a:pPr>
            <a:r>
              <a:rPr lang="ru-RU" sz="4000" b="1">
                <a:solidFill>
                  <a:srgbClr val="002060"/>
                </a:solidFill>
              </a:rPr>
              <a:t> Города-герои.</a:t>
            </a:r>
          </a:p>
          <a:p>
            <a:r>
              <a:rPr lang="ru-RU" sz="4000" b="1">
                <a:solidFill>
                  <a:srgbClr val="002060"/>
                </a:solidFill>
              </a:rPr>
              <a:t>2. Герои Великой Отечественной войны.</a:t>
            </a:r>
          </a:p>
          <a:p>
            <a:r>
              <a:rPr lang="ru-RU" sz="4000" b="1">
                <a:solidFill>
                  <a:srgbClr val="002060"/>
                </a:solidFill>
              </a:rPr>
              <a:t>3. …</a:t>
            </a:r>
            <a:endParaRPr lang="ru-RU">
              <a:solidFill>
                <a:srgbClr val="FFFFFF"/>
              </a:solidFill>
            </a:endParaRPr>
          </a:p>
        </p:txBody>
      </p:sp>
      <p:pic>
        <p:nvPicPr>
          <p:cNvPr id="17412" name="Picture 2" descr="C:\Users\SONYA\Downloads\cb7769d2760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9925" y="4941888"/>
            <a:ext cx="497363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2" descr="C:\Users\msi\Downloads\победа 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4846638"/>
            <a:ext cx="1755775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68952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  <a:effectLst/>
              </a:rPr>
              <a:t>Брестская крепость</a:t>
            </a:r>
            <a:endParaRPr lang="ru-RU">
              <a:solidFill>
                <a:srgbClr val="FFFF66"/>
              </a:solidFill>
              <a:effectLst/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8435" name="Picture 2" descr="C:\Users\msi\Downloads\брес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052513"/>
            <a:ext cx="73929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0"/>
            <a:ext cx="8320088" cy="119675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>
                <a:solidFill>
                  <a:srgbClr val="FFFF66"/>
                </a:solidFill>
                <a:effectLst/>
              </a:rPr>
              <a:t>Первый страшный удар в 4 часа утра </a:t>
            </a:r>
            <a:r>
              <a:rPr lang="ru-RU" sz="3200" dirty="0" smtClean="0">
                <a:solidFill>
                  <a:srgbClr val="FFFF66"/>
                </a:solidFill>
                <a:effectLst/>
              </a:rPr>
              <a:t>пришёлся </a:t>
            </a:r>
            <a:r>
              <a:rPr lang="ru-RU" sz="3200" dirty="0">
                <a:solidFill>
                  <a:srgbClr val="FFFF66"/>
                </a:solidFill>
                <a:effectLst/>
              </a:rPr>
              <a:t>по Брестской крепости</a:t>
            </a:r>
            <a:endParaRPr lang="ru-RU" sz="4000" dirty="0">
              <a:solidFill>
                <a:srgbClr val="FFFF66"/>
              </a:solidFill>
              <a:effectLst/>
            </a:endParaRPr>
          </a:p>
        </p:txBody>
      </p:sp>
      <p:sp>
        <p:nvSpPr>
          <p:cNvPr id="19458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9459" name="Picture 5" descr="Б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1600200"/>
            <a:ext cx="2413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Б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600200"/>
            <a:ext cx="2586038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нем арх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84863" y="1600200"/>
            <a:ext cx="296862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Текст 2"/>
          <p:cNvSpPr>
            <a:spLocks noGrp="1"/>
          </p:cNvSpPr>
          <p:nvPr>
            <p:ph type="body" idx="1"/>
          </p:nvPr>
        </p:nvSpPr>
        <p:spPr>
          <a:xfrm>
            <a:off x="179388" y="260350"/>
            <a:ext cx="8785225" cy="6481763"/>
          </a:xfrm>
        </p:spPr>
        <p:txBody>
          <a:bodyPr/>
          <a:lstStyle/>
          <a:p>
            <a:pPr algn="just"/>
            <a:r>
              <a:rPr lang="ru-RU" b="1" smtClean="0"/>
              <a:t>   Первый страшный удар в 4 часа утра пришёлся по крепости. Гарнизон был разбужен адским грохотом разрывающихся снарядов и бомб. Но люди быстро организовались и встретили фашистские войска огнём из всех видов орудий. Все жители крепости помогали воинам. Гитлеровцы методически целую неделю атаковали крепость. Советским воинам приходилось отбивать по 6–8 атак в день.  Рядом с бойцами были женщины и дети. Они помогали раненым, подносили патроны, участвовали в боевых действиях. </a:t>
            </a:r>
          </a:p>
          <a:p>
            <a:pPr algn="just"/>
            <a:r>
              <a:rPr lang="ru-RU" b="1" smtClean="0"/>
              <a:t>Жители Бреста рассказывали, что до конца июля или даже до первых чисел августа из крепости слышалась стрельба и гитлеровцы привозили оттуда в город, где был размещён немецкий армейский госпиталь, своих раненых офицеров и солдат. Однако официальной датой окончания обороны Брестской крепости считается 20 июля. Принята она на основании надписи, которая была обнаружена в казарме 132-го отдельного батальона конвойных войск НКВД: «Я умираю, но не сдаюсь. Прощай, Родина. 20/VII-41». </a:t>
            </a:r>
          </a:p>
        </p:txBody>
      </p:sp>
      <p:pic>
        <p:nvPicPr>
          <p:cNvPr id="1026" name="Picture 2" descr="C:\Users\msi\Downloads\брест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25538"/>
            <a:ext cx="87852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16632"/>
            <a:ext cx="7772400" cy="64807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>
                <a:solidFill>
                  <a:srgbClr val="FFFF66"/>
                </a:solidFill>
                <a:effectLst/>
              </a:rPr>
              <a:t>Михаил </a:t>
            </a:r>
            <a:r>
              <a:rPr lang="ru-RU" sz="4400" smtClean="0">
                <a:solidFill>
                  <a:srgbClr val="FFFF66"/>
                </a:solidFill>
                <a:effectLst/>
              </a:rPr>
              <a:t>Андронов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7813" y="981075"/>
            <a:ext cx="7345362" cy="568801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 smtClean="0"/>
              <a:t/>
            </a:r>
            <a:br>
              <a:rPr lang="ru-RU" sz="2000" smtClean="0"/>
            </a:br>
            <a:r>
              <a:rPr lang="ru-RU" b="1" smtClean="0"/>
              <a:t>Священна брестская земля,</a:t>
            </a:r>
            <a:br>
              <a:rPr lang="ru-RU" b="1" smtClean="0"/>
            </a:br>
            <a:r>
              <a:rPr lang="ru-RU" b="1" smtClean="0"/>
              <a:t>И горсть её – у стен Кремля!</a:t>
            </a:r>
            <a:br>
              <a:rPr lang="ru-RU" b="1" smtClean="0"/>
            </a:br>
            <a:r>
              <a:rPr lang="ru-RU" b="1" smtClean="0"/>
              <a:t>И горсть земли из Ленинграда,</a:t>
            </a:r>
            <a:br>
              <a:rPr lang="ru-RU" b="1" smtClean="0"/>
            </a:br>
            <a:r>
              <a:rPr lang="ru-RU" b="1" smtClean="0"/>
              <a:t>Из Сталинграда горсть земли</a:t>
            </a:r>
            <a:br>
              <a:rPr lang="ru-RU" b="1" smtClean="0"/>
            </a:br>
            <a:r>
              <a:rPr lang="ru-RU" b="1" smtClean="0"/>
              <a:t>В сень Александровского сада</a:t>
            </a:r>
            <a:br>
              <a:rPr lang="ru-RU" b="1" smtClean="0"/>
            </a:br>
            <a:r>
              <a:rPr lang="ru-RU" b="1" smtClean="0"/>
              <a:t>К огню Бессмертья принесли.</a:t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>Прах Неизвестного солдата</a:t>
            </a:r>
            <a:br>
              <a:rPr lang="ru-RU" b="1" smtClean="0"/>
            </a:br>
            <a:r>
              <a:rPr lang="ru-RU" b="1" smtClean="0"/>
              <a:t>Навеки здесь захоронён.</a:t>
            </a:r>
            <a:br>
              <a:rPr lang="ru-RU" b="1" smtClean="0"/>
            </a:br>
            <a:r>
              <a:rPr lang="ru-RU" b="1" smtClean="0"/>
              <a:t>...Возможно, что за Брест когда-то</a:t>
            </a:r>
            <a:br>
              <a:rPr lang="ru-RU" b="1" smtClean="0"/>
            </a:br>
            <a:r>
              <a:rPr lang="ru-RU" b="1" smtClean="0"/>
              <a:t>В бою с врагом сражался он.</a:t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>Не спит душа его ночами,</a:t>
            </a:r>
            <a:br>
              <a:rPr lang="ru-RU" b="1" smtClean="0"/>
            </a:br>
            <a:r>
              <a:rPr lang="ru-RU" b="1" smtClean="0"/>
              <a:t>С землёю брестской говорит.</a:t>
            </a:r>
            <a:br>
              <a:rPr lang="ru-RU" b="1" smtClean="0"/>
            </a:br>
            <a:r>
              <a:rPr lang="ru-RU" b="1" smtClean="0"/>
              <a:t>Огонь священными лучами</a:t>
            </a:r>
            <a:br>
              <a:rPr lang="ru-RU" b="1" smtClean="0"/>
            </a:br>
            <a:r>
              <a:rPr lang="ru-RU" b="1" smtClean="0"/>
              <a:t>На землю брестскую глядит.</a:t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>Священна брестская земля,</a:t>
            </a:r>
            <a:br>
              <a:rPr lang="ru-RU" b="1" smtClean="0"/>
            </a:br>
            <a:r>
              <a:rPr lang="ru-RU" b="1" smtClean="0"/>
              <a:t>И горсть её – у стен Кремля!</a:t>
            </a:r>
          </a:p>
        </p:txBody>
      </p:sp>
      <p:pic>
        <p:nvPicPr>
          <p:cNvPr id="21507" name="Picture 2" descr="C:\Users\msi\Downloads\победа 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4221163"/>
            <a:ext cx="3117850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16632"/>
            <a:ext cx="7772400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Ленинград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323850" y="908050"/>
            <a:ext cx="8496300" cy="5834063"/>
          </a:xfrm>
        </p:spPr>
        <p:txBody>
          <a:bodyPr/>
          <a:lstStyle/>
          <a:p>
            <a:pPr algn="just"/>
            <a:r>
              <a:rPr lang="ru-RU" sz="2400" b="1" smtClean="0"/>
              <a:t>   В годы Великой Отечественной войны город был окружён немцами и выдержал 900-дневную блокаду фашистскими войсками. Гитлер намеревался стереть Ленинград с лица земли.</a:t>
            </a:r>
          </a:p>
          <a:p>
            <a:pPr algn="just"/>
            <a:r>
              <a:rPr lang="ru-RU" sz="2400" b="1" smtClean="0"/>
              <a:t>   8 сентября 1941 года противник захватил Шлиссельбург, и Ленинград был отрезан от Большой земли. Началась блокада города на Неве. Ленинградцы вместе с воинами Красной армии поднялись на защиту своей Родины, своего города: создали армию народного ополчения. Тысячи ленинградцев вступали в партизанские отряды, возводили оборонительные рубежи. В городе было построено свыше 4 тыс. дзотов, в зданиях оборудовано 22 тыс. огневых точек, на улицах установлено 35 км баррикад и противотанковых препятствий. </a:t>
            </a:r>
          </a:p>
          <a:p>
            <a:endParaRPr lang="ru-RU" smtClean="0"/>
          </a:p>
        </p:txBody>
      </p:sp>
      <p:pic>
        <p:nvPicPr>
          <p:cNvPr id="3074" name="Picture 2" descr="C:\Users\msi\Downloads\блокад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908050"/>
            <a:ext cx="7704137" cy="578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610</Words>
  <Application>Microsoft Office PowerPoint</Application>
  <PresentationFormat>Экран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С Днём Победы!</vt:lpstr>
      <vt:lpstr>План работы над проектом</vt:lpstr>
      <vt:lpstr>Презентация PowerPoint</vt:lpstr>
      <vt:lpstr>Презентация PowerPoint</vt:lpstr>
      <vt:lpstr>Брестская крепость</vt:lpstr>
      <vt:lpstr>Первый страшный удар в 4 часа утра пришёлся по Брестской крепости</vt:lpstr>
      <vt:lpstr>Презентация PowerPoint</vt:lpstr>
      <vt:lpstr>Михаил Андронов</vt:lpstr>
      <vt:lpstr>Ленинград</vt:lpstr>
      <vt:lpstr>Родина-мать</vt:lpstr>
      <vt:lpstr>Презентация PowerPoint</vt:lpstr>
      <vt:lpstr>Виктор Васильевич Талалихин</vt:lpstr>
      <vt:lpstr>Алексей Петрович Маресьев</vt:lpstr>
      <vt:lpstr>Александр Матвеевич Матросов</vt:lpstr>
      <vt:lpstr>Готовим поздравительную открытку</vt:lpstr>
      <vt:lpstr>Презентация PowerPoint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32</cp:revision>
  <dcterms:created xsi:type="dcterms:W3CDTF">2012-09-17T15:13:52Z</dcterms:created>
  <dcterms:modified xsi:type="dcterms:W3CDTF">2013-05-30T11:36:27Z</dcterms:modified>
</cp:coreProperties>
</file>