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1" r:id="rId6"/>
    <p:sldId id="283" r:id="rId7"/>
    <p:sldId id="279" r:id="rId8"/>
    <p:sldId id="280" r:id="rId9"/>
    <p:sldId id="273" r:id="rId10"/>
    <p:sldId id="282" r:id="rId11"/>
    <p:sldId id="281" r:id="rId12"/>
    <p:sldId id="274" r:id="rId13"/>
    <p:sldId id="275" r:id="rId14"/>
    <p:sldId id="276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00"/>
    <a:srgbClr val="0000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3" autoAdjust="0"/>
    <p:restoredTop sz="94660"/>
  </p:normalViewPr>
  <p:slideViewPr>
    <p:cSldViewPr>
      <p:cViewPr>
        <p:scale>
          <a:sx n="40" d="100"/>
          <a:sy n="40" d="100"/>
        </p:scale>
        <p:origin x="-16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FCC313-AF9F-4FBD-99F4-5641F672BE75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5C0D59-A5B6-4143-8C2E-5AE485B4E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9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25AD-7E18-48B4-B6EE-E47DD7E69FB6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754F-BC82-40F9-B0A0-99546AAA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E0D0-1DE2-4D8C-A1E4-333BB40BD61F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00C5-B587-4D7E-BC8F-23C19A786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2E2B-BFB4-43C5-866E-6D05F5B9C334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12A6-33DC-4F4D-ADEA-7B12E14F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D147-D1CF-4680-AFA8-5D3C48D27E64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08F9-B15A-411A-9866-D319F653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615F-0192-4E0F-BD47-A0C251186986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3A6D-CFBC-4484-970B-8F6A3DD98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4631-148F-40C2-8FF5-A661FBA239B7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AA71-2C7C-472C-805B-1714520C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D87-E68D-42A1-88E0-ECB51243B4C0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4F71-87DD-4E27-B2B5-F00CACBFB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B55-5508-4729-A997-2841BD9A7219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FC03-5036-43D6-AA24-6BE3670F1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42F2-FE35-46D3-BD54-A1E67F4E596A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F26EF-9AFC-419C-B58D-ABA4A720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2705-D112-480A-93CE-BC0E189B0B88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A885-49EA-4B40-AE05-24634218B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010-3F0A-4A18-B280-3684E6692CCE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2093-0374-48F6-89CC-667A1FA5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32753-FEE8-4B81-BEDF-1CD45F785122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A236D-866D-4E1F-A6BD-21DAAC2C4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51648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С </a:t>
            </a:r>
            <a:r>
              <a:rPr lang="ru-RU" dirty="0" smtClean="0">
                <a:effectLst/>
              </a:rPr>
              <a:t>Днём </a:t>
            </a:r>
            <a:r>
              <a:rPr lang="ru-RU" dirty="0" smtClean="0">
                <a:effectLst/>
              </a:rPr>
              <a:t>Победы!</a:t>
            </a:r>
            <a:endParaRPr lang="ru-RU" dirty="0"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288" y="5721350"/>
            <a:ext cx="7854950" cy="1752600"/>
          </a:xfrm>
        </p:spPr>
        <p:txBody>
          <a:bodyPr/>
          <a:lstStyle/>
          <a:p>
            <a:pPr marR="0"/>
            <a:r>
              <a:rPr lang="ru-RU" sz="180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0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</a:p>
        </p:txBody>
      </p:sp>
      <p:pic>
        <p:nvPicPr>
          <p:cNvPr id="14341" name="Picture 3" descr="C:\Users\msi\Downloads\победа 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160463"/>
            <a:ext cx="2952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  <a:effectLst/>
              </a:rPr>
              <a:t>Родина-мать</a:t>
            </a:r>
            <a:endParaRPr lang="ru-RU">
              <a:solidFill>
                <a:srgbClr val="FFFF66"/>
              </a:solidFill>
              <a:effectLst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5fcdcb6974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1412875"/>
            <a:ext cx="7016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850" y="404813"/>
            <a:ext cx="9072563" cy="6264275"/>
          </a:xfrm>
        </p:spPr>
        <p:txBody>
          <a:bodyPr/>
          <a:lstStyle/>
          <a:p>
            <a:pPr marR="0" algn="ctr"/>
            <a:r>
              <a:rPr lang="ru-RU" sz="3200" b="1" smtClean="0">
                <a:solidFill>
                  <a:srgbClr val="FFFF66"/>
                </a:solidFill>
              </a:rPr>
              <a:t>На гранитной стене позади монумента высечены строки Ольги Берггольц:</a:t>
            </a:r>
          </a:p>
          <a:p>
            <a:pPr marR="0" algn="l"/>
            <a:endParaRPr lang="ru-RU" smtClean="0"/>
          </a:p>
          <a:p>
            <a:pPr marR="0" algn="l"/>
            <a:r>
              <a:rPr lang="ru-RU" b="1" smtClean="0"/>
              <a:t>Здесь лежат ленинградцы. </a:t>
            </a:r>
            <a:br>
              <a:rPr lang="ru-RU" b="1" smtClean="0"/>
            </a:br>
            <a:r>
              <a:rPr lang="ru-RU" b="1" smtClean="0"/>
              <a:t>Здесь горожане – мужчины, женщины, дети. </a:t>
            </a:r>
            <a:br>
              <a:rPr lang="ru-RU" b="1" smtClean="0"/>
            </a:br>
            <a:r>
              <a:rPr lang="ru-RU" b="1" smtClean="0"/>
              <a:t>Рядом с ними солдаты-красноармейцы. </a:t>
            </a:r>
            <a:br>
              <a:rPr lang="ru-RU" b="1" smtClean="0"/>
            </a:br>
            <a:r>
              <a:rPr lang="ru-RU" b="1" smtClean="0"/>
              <a:t>Всею жизнью своею </a:t>
            </a:r>
            <a:br>
              <a:rPr lang="ru-RU" b="1" smtClean="0"/>
            </a:br>
            <a:r>
              <a:rPr lang="ru-RU" b="1" smtClean="0"/>
              <a:t>Они защищали тебя, Ленинград, </a:t>
            </a:r>
            <a:br>
              <a:rPr lang="ru-RU" b="1" smtClean="0"/>
            </a:br>
            <a:r>
              <a:rPr lang="ru-RU" b="1" smtClean="0"/>
              <a:t>Колыбель революции. </a:t>
            </a:r>
            <a:br>
              <a:rPr lang="ru-RU" b="1" smtClean="0"/>
            </a:br>
            <a:r>
              <a:rPr lang="ru-RU" b="1" smtClean="0"/>
              <a:t>Их имён благородных мы здесь перечислить не сможем, </a:t>
            </a:r>
            <a:br>
              <a:rPr lang="ru-RU" b="1" smtClean="0"/>
            </a:br>
            <a:r>
              <a:rPr lang="ru-RU" b="1" smtClean="0"/>
              <a:t>Так их много под вечной охраной гранита. </a:t>
            </a:r>
            <a:br>
              <a:rPr lang="ru-RU" b="1" smtClean="0"/>
            </a:br>
            <a:r>
              <a:rPr lang="ru-RU" b="1" smtClean="0"/>
              <a:t>Но знай, внимающий этим камням, </a:t>
            </a:r>
            <a:br>
              <a:rPr lang="ru-RU" b="1" smtClean="0"/>
            </a:br>
            <a:r>
              <a:rPr lang="ru-RU" b="1" smtClean="0"/>
              <a:t>Никто не забыт и ничто не забыто.</a:t>
            </a:r>
          </a:p>
          <a:p>
            <a:pPr marR="0"/>
            <a:endParaRPr lang="ru-RU" smtClean="0"/>
          </a:p>
        </p:txBody>
      </p:sp>
      <p:pic>
        <p:nvPicPr>
          <p:cNvPr id="24578" name="Picture 2" descr="C:\Users\msi\Downloads\победа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275" y="4970463"/>
            <a:ext cx="26257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rgbClr val="FFFF66"/>
                </a:solidFill>
                <a:effectLst/>
              </a:rPr>
              <a:t>Виктор Васильевич </a:t>
            </a:r>
            <a:r>
              <a:rPr lang="ru-RU" sz="4400" smtClean="0">
                <a:solidFill>
                  <a:srgbClr val="FFFF66"/>
                </a:solidFill>
                <a:effectLst/>
              </a:rPr>
              <a:t>Талалихин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0" y="1412875"/>
            <a:ext cx="4248150" cy="5111750"/>
          </a:xfrm>
        </p:spPr>
        <p:txBody>
          <a:bodyPr/>
          <a:lstStyle/>
          <a:p>
            <a:r>
              <a:rPr lang="ru-RU" sz="2400" b="1" smtClean="0"/>
              <a:t>Звание Героя Советского Союза с вручением ордена Ленина и медали «Золотая Звезда» Виктору Васильевичу Талалихину присвоено Указом Президиума Верховного Совета СССР от 8 августа 1941 года за первый в истории авиации ночной таран вражеского бомбардировщика.</a:t>
            </a:r>
          </a:p>
        </p:txBody>
      </p:sp>
      <p:pic>
        <p:nvPicPr>
          <p:cNvPr id="25603" name="Picture 2" descr="C:\Users\msi\Downloads\талалих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268413"/>
            <a:ext cx="4175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msi\Downloads\победа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486400"/>
            <a:ext cx="12334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240"/>
            <a:ext cx="864096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rgbClr val="FFFF66"/>
                </a:solidFill>
                <a:effectLst/>
              </a:rPr>
              <a:t>Алексей Петрович </a:t>
            </a:r>
            <a:r>
              <a:rPr lang="ru-RU" sz="4400" err="1" smtClean="0">
                <a:solidFill>
                  <a:srgbClr val="FFFF66"/>
                </a:solidFill>
                <a:effectLst/>
              </a:rPr>
              <a:t>Маресьев</a:t>
            </a:r>
            <a:endParaRPr lang="ru-RU" sz="44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765175"/>
            <a:ext cx="8785225" cy="57610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smtClean="0"/>
              <a:t>4 апреля в воздушном бою над Демянским плацдармом (Новгородская обл.) истребитель Маресьева был подбит. Он попытался совершить посадку на лёд замёрзшего озера, но рано выпустил шасси. Самолёт стал быстро терять высоту и упал на лес.</a:t>
            </a:r>
          </a:p>
          <a:p>
            <a:pPr algn="just">
              <a:lnSpc>
                <a:spcPct val="90000"/>
              </a:lnSpc>
            </a:pPr>
            <a:r>
              <a:rPr lang="ru-RU" b="1" smtClean="0"/>
              <a:t>Маресьев добирался ползком до своих. Он обморозил ступни ног, и их пришлось ампутировать. Однако лётчик решил не сдаваться. Когда ему сделали протезы, он долго и упорно тренировался и добился разрешения вернуться в строй. Заново учился летать в 11-й запасной авиабригаде в  Иваново.</a:t>
            </a:r>
          </a:p>
          <a:p>
            <a:pPr algn="just">
              <a:lnSpc>
                <a:spcPct val="90000"/>
              </a:lnSpc>
            </a:pPr>
            <a:r>
              <a:rPr lang="ru-RU" b="1" smtClean="0"/>
              <a:t>В июне 1943 года Маресьев вернулся в строй. Воевал на Курской дуге в составе 63-го гвардейского истребительного авиационного полка, был заместителем командира эскадрильи. В августе 1943 года Алексей Маресьев во время одного боя сбил сразу три вражеских истребителя FW-190.</a:t>
            </a:r>
          </a:p>
          <a:p>
            <a:pPr algn="just">
              <a:lnSpc>
                <a:spcPct val="90000"/>
              </a:lnSpc>
            </a:pPr>
            <a:r>
              <a:rPr lang="ru-RU" b="1" smtClean="0"/>
              <a:t>24 августа 1943 года Указом Президиума Верховного Совета СССР гвардии старшему лейтенанту Маресьеву было присвоено звание Героя Советского Союза.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pic>
        <p:nvPicPr>
          <p:cNvPr id="5122" name="Picture 2" descr="C:\Users\msi\Downloads\марес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095375"/>
            <a:ext cx="5160963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FF66"/>
                </a:solidFill>
                <a:effectLst/>
              </a:rPr>
              <a:t>Александр </a:t>
            </a:r>
            <a:r>
              <a:rPr lang="ru-RU" sz="4400" dirty="0" smtClean="0">
                <a:solidFill>
                  <a:srgbClr val="FFFF66"/>
                </a:solidFill>
                <a:effectLst/>
              </a:rPr>
              <a:t>Матвеевич Матросов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642350" cy="5616575"/>
          </a:xfrm>
        </p:spPr>
        <p:txBody>
          <a:bodyPr>
            <a:normAutofit/>
          </a:bodyPr>
          <a:lstStyle/>
          <a:p>
            <a:pPr algn="just"/>
            <a:r>
              <a:rPr lang="ru-RU" b="1" smtClean="0"/>
              <a:t>27 февраля 1943 года 2-й батальон получил задачу атаковать опорный пункт в районе деревни Чернушки (Локнянский район Псковской обл.). Как только наши солдаты прошли лес и вышли на опушку, они попали под сильный пулемётный огонь противника – три вражеских пулемёта в дзотах прикрывали подступы к деревне. Два пулемёта подавила штурмовая группа автоматчиков и бронебойщиков. Но пулемёт из третьего дзота продолжал обстреливать всю лощину перед деревней. Тогда в сторону дзота пополз рядовой А.М. Матросов. Он подобрался к амбразуре с фланга и бросил две гранаты. Пулемёт замолчал. Но как только бойцы поднялись в атаку, пулемёт снова ожил. Тогда Матросов поднялся, рывком бросился к дзоту и своим телом закрыл амбразуру. Ценою своей жизни он содействовал выполнению боевой задачи подразделением.</a:t>
            </a:r>
          </a:p>
        </p:txBody>
      </p:sp>
      <p:pic>
        <p:nvPicPr>
          <p:cNvPr id="6146" name="Picture 2" descr="C:\Users\msi\Downloads\matro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43000"/>
            <a:ext cx="3922712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Готовим поздравительную открытку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42913"/>
            <a:ext cx="3084513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447675"/>
            <a:ext cx="30956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SONYA\Downloads\Безымянныйапрв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5832475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642350" cy="5329238"/>
          </a:xfrm>
        </p:spPr>
        <p:txBody>
          <a:bodyPr>
            <a:noAutofit/>
          </a:bodyPr>
          <a:lstStyle/>
          <a:p>
            <a:pPr algn="just"/>
            <a:r>
              <a:rPr lang="ru-RU" sz="4000" b="1" smtClean="0">
                <a:solidFill>
                  <a:srgbClr val="F3C9B1"/>
                </a:solidFill>
              </a:rPr>
              <a:t>– Что узнали нового при работе над проектом?</a:t>
            </a:r>
          </a:p>
          <a:p>
            <a:pPr algn="just"/>
            <a:r>
              <a:rPr lang="ru-RU" sz="4000" b="1" smtClean="0">
                <a:solidFill>
                  <a:srgbClr val="FFFF66"/>
                </a:solidFill>
              </a:rPr>
              <a:t>– Что интересного узнали из рассказа ветерана?</a:t>
            </a:r>
          </a:p>
          <a:p>
            <a:pPr algn="just"/>
            <a:r>
              <a:rPr lang="ru-RU" sz="4000" b="1" smtClean="0"/>
              <a:t>– Выступление какой группы было самым ярким?</a:t>
            </a:r>
          </a:p>
          <a:p>
            <a:pPr algn="just"/>
            <a:r>
              <a:rPr lang="ru-RU" sz="4000" b="1" smtClean="0">
                <a:solidFill>
                  <a:srgbClr val="000066"/>
                </a:solidFill>
              </a:rPr>
              <a:t>– У кого есть родственники, которые участвовали в ВОВ? </a:t>
            </a:r>
          </a:p>
          <a:p>
            <a:pPr algn="ctr"/>
            <a:endParaRPr lang="ru-RU" sz="40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План работы над проектом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306" y="1340768"/>
            <a:ext cx="8352928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Формирование групп.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Выбор своих тем в рамках общей темы.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Сбор материала по теме.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листовки по выбранной тематике.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концертного номера.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поздравительной открытки.</a:t>
            </a:r>
          </a:p>
        </p:txBody>
      </p:sp>
      <p:pic>
        <p:nvPicPr>
          <p:cNvPr id="15366" name="Picture 2" descr="C:\Users\SONYA\Downloads\cb7769d276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5618163"/>
            <a:ext cx="34575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C:\Users\msi\Downloads\победа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5624513"/>
            <a:ext cx="107791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54206"/>
            <a:ext cx="8424936" cy="442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4000">
              <a:solidFill>
                <a:srgbClr val="002060"/>
              </a:solidFill>
            </a:endParaRPr>
          </a:p>
          <a:p>
            <a:pPr algn="ctr"/>
            <a:r>
              <a:rPr lang="ru-RU" sz="3600">
                <a:solidFill>
                  <a:srgbClr val="002060"/>
                </a:solidFill>
              </a:rPr>
              <a:t>Концертные номера:</a:t>
            </a:r>
          </a:p>
          <a:p>
            <a:pPr algn="just"/>
            <a:r>
              <a:rPr lang="ru-RU" sz="3600">
                <a:solidFill>
                  <a:srgbClr val="002060"/>
                </a:solidFill>
              </a:rPr>
              <a:t>1. Песни военных лет.</a:t>
            </a:r>
          </a:p>
          <a:p>
            <a:pPr algn="just"/>
            <a:r>
              <a:rPr lang="ru-RU" sz="3600">
                <a:solidFill>
                  <a:srgbClr val="002060"/>
                </a:solidFill>
              </a:rPr>
              <a:t>2. Стихи о войне.</a:t>
            </a:r>
          </a:p>
          <a:p>
            <a:pPr algn="just"/>
            <a:r>
              <a:rPr lang="ru-RU" sz="3600">
                <a:solidFill>
                  <a:srgbClr val="002060"/>
                </a:solidFill>
              </a:rPr>
              <a:t>3. Сценка по военной тематике.</a:t>
            </a:r>
          </a:p>
          <a:p>
            <a:r>
              <a:rPr lang="ru-RU" sz="3600">
                <a:solidFill>
                  <a:srgbClr val="002060"/>
                </a:solidFill>
              </a:rPr>
              <a:t>4. Танцы или музыкальная композиция.</a:t>
            </a:r>
          </a:p>
          <a:p>
            <a:pPr algn="ctr"/>
            <a:endParaRPr lang="ru-RU" sz="4400">
              <a:solidFill>
                <a:srgbClr val="002060"/>
              </a:solidFill>
            </a:endParaRPr>
          </a:p>
        </p:txBody>
      </p:sp>
      <p:pic>
        <p:nvPicPr>
          <p:cNvPr id="16390" name="Picture 2" descr="C:\Users\SONYA\Downloads\cb7769d276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549275"/>
            <a:ext cx="390048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Users\msi\Downloads\победа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25" y="431800"/>
            <a:ext cx="17557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549275"/>
            <a:ext cx="77724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effectLst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620713"/>
            <a:ext cx="7772400" cy="59769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9750" y="1412875"/>
            <a:ext cx="8064500" cy="3992563"/>
          </a:xfrm>
          <a:prstGeom prst="wedgeRoundRectCallout">
            <a:avLst>
              <a:gd name="adj1" fmla="val -20833"/>
              <a:gd name="adj2" fmla="val 49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Примерная тематика для проекта:</a:t>
            </a:r>
          </a:p>
          <a:p>
            <a:pPr>
              <a:buFontTx/>
              <a:buAutoNum type="arabicPeriod"/>
            </a:pPr>
            <a:r>
              <a:rPr lang="ru-RU" sz="4000" b="1">
                <a:solidFill>
                  <a:srgbClr val="002060"/>
                </a:solidFill>
              </a:rPr>
              <a:t> Города-герои.</a:t>
            </a:r>
          </a:p>
          <a:p>
            <a:r>
              <a:rPr lang="ru-RU" sz="4000" b="1">
                <a:solidFill>
                  <a:srgbClr val="002060"/>
                </a:solidFill>
              </a:rPr>
              <a:t>2. Герои Великой Отечественной войны.</a:t>
            </a:r>
          </a:p>
          <a:p>
            <a:r>
              <a:rPr lang="ru-RU" sz="4000" b="1">
                <a:solidFill>
                  <a:srgbClr val="002060"/>
                </a:solidFill>
              </a:rPr>
              <a:t>3. …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17412" name="Picture 2" descr="C:\Users\SONYA\Downloads\cb7769d276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4941888"/>
            <a:ext cx="49736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msi\Downloads\победа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846638"/>
            <a:ext cx="17557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  <a:effectLst/>
              </a:rPr>
              <a:t>Брестская крепость</a:t>
            </a:r>
            <a:endParaRPr lang="ru-RU">
              <a:solidFill>
                <a:srgbClr val="FFFF66"/>
              </a:solidFill>
              <a:effectLst/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 descr="C:\Users\msi\Downloads\бр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3929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320088" cy="11967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Первый страшный удар в 4 часа утра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пришёлся </a:t>
            </a:r>
            <a:r>
              <a:rPr lang="ru-RU" sz="3200" dirty="0">
                <a:solidFill>
                  <a:srgbClr val="FFFF66"/>
                </a:solidFill>
                <a:effectLst/>
              </a:rPr>
              <a:t>по Брестской крепости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19458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5" descr="Б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41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Б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2586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нем арх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4863" y="1600200"/>
            <a:ext cx="2968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785225" cy="6481763"/>
          </a:xfrm>
        </p:spPr>
        <p:txBody>
          <a:bodyPr/>
          <a:lstStyle/>
          <a:p>
            <a:pPr algn="just"/>
            <a:r>
              <a:rPr lang="ru-RU" b="1" smtClean="0"/>
              <a:t>   Первый страшный удар в 4 часа утра пришёлся по крепости. Гарнизон был разбужен адским грохотом разрывающихся снарядов и бомб. Но люди быстро организовались и встретили фашистские войска огнём из всех видов орудий. Все жители крепости помогали воинам. Гитлеровцы методически целую неделю атаковали крепость. Советским воинам приходилось отбивать по 6–8 атак в день.  Рядом с бойцами были женщины и дети. Они помогали раненым, подносили патроны, участвовали в боевых действиях. </a:t>
            </a:r>
          </a:p>
          <a:p>
            <a:pPr algn="just"/>
            <a:r>
              <a:rPr lang="ru-RU" b="1" smtClean="0"/>
              <a:t>Жители Бреста рассказывали, что до конца июля или даже до первых чисел августа из крепости слышалась стрельба и гитлеровцы привозили оттуда в город, где был размещён немецкий армейский госпиталь, своих раненых офицеров и солдат. Однако официальной датой окончания обороны Брестской крепости считается 20 июля. Принята она на основании надписи, которая была обнаружена в казарме 132-го отдельного батальона конвойных войск НКВД: «Я умираю, но не сдаюсь. Прощай, Родина. 20/VII-41». </a:t>
            </a:r>
          </a:p>
        </p:txBody>
      </p:sp>
      <p:pic>
        <p:nvPicPr>
          <p:cNvPr id="1026" name="Picture 2" descr="C:\Users\msi\Downloads\брес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rgbClr val="FFFF66"/>
                </a:solidFill>
                <a:effectLst/>
              </a:rPr>
              <a:t>Михаил </a:t>
            </a:r>
            <a:r>
              <a:rPr lang="ru-RU" sz="4400" smtClean="0">
                <a:solidFill>
                  <a:srgbClr val="FFFF66"/>
                </a:solidFill>
                <a:effectLst/>
              </a:rPr>
              <a:t>Андронов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813" y="981075"/>
            <a:ext cx="7345362" cy="56880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b="1" smtClean="0"/>
              <a:t>Священна брестская земля,</a:t>
            </a:r>
            <a:br>
              <a:rPr lang="ru-RU" b="1" smtClean="0"/>
            </a:br>
            <a:r>
              <a:rPr lang="ru-RU" b="1" smtClean="0"/>
              <a:t>И горсть её – у стен Кремля!</a:t>
            </a:r>
            <a:br>
              <a:rPr lang="ru-RU" b="1" smtClean="0"/>
            </a:br>
            <a:r>
              <a:rPr lang="ru-RU" b="1" smtClean="0"/>
              <a:t>И горсть земли из Ленинграда,</a:t>
            </a:r>
            <a:br>
              <a:rPr lang="ru-RU" b="1" smtClean="0"/>
            </a:br>
            <a:r>
              <a:rPr lang="ru-RU" b="1" smtClean="0"/>
              <a:t>Из Сталинграда горсть земли</a:t>
            </a:r>
            <a:br>
              <a:rPr lang="ru-RU" b="1" smtClean="0"/>
            </a:br>
            <a:r>
              <a:rPr lang="ru-RU" b="1" smtClean="0"/>
              <a:t>В сень Александровского сада</a:t>
            </a:r>
            <a:br>
              <a:rPr lang="ru-RU" b="1" smtClean="0"/>
            </a:br>
            <a:r>
              <a:rPr lang="ru-RU" b="1" smtClean="0"/>
              <a:t>К огню Бессмертья принесли.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Прах Неизвестного солдата</a:t>
            </a:r>
            <a:br>
              <a:rPr lang="ru-RU" b="1" smtClean="0"/>
            </a:br>
            <a:r>
              <a:rPr lang="ru-RU" b="1" smtClean="0"/>
              <a:t>Навеки здесь захоронён.</a:t>
            </a:r>
            <a:br>
              <a:rPr lang="ru-RU" b="1" smtClean="0"/>
            </a:br>
            <a:r>
              <a:rPr lang="ru-RU" b="1" smtClean="0"/>
              <a:t>...Возможно, что за Брест когда-то</a:t>
            </a:r>
            <a:br>
              <a:rPr lang="ru-RU" b="1" smtClean="0"/>
            </a:br>
            <a:r>
              <a:rPr lang="ru-RU" b="1" smtClean="0"/>
              <a:t>В бою с врагом сражался он.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Не спит душа его ночами,</a:t>
            </a:r>
            <a:br>
              <a:rPr lang="ru-RU" b="1" smtClean="0"/>
            </a:br>
            <a:r>
              <a:rPr lang="ru-RU" b="1" smtClean="0"/>
              <a:t>С землёю брестской говорит.</a:t>
            </a:r>
            <a:br>
              <a:rPr lang="ru-RU" b="1" smtClean="0"/>
            </a:br>
            <a:r>
              <a:rPr lang="ru-RU" b="1" smtClean="0"/>
              <a:t>Огонь священными лучами</a:t>
            </a:r>
            <a:br>
              <a:rPr lang="ru-RU" b="1" smtClean="0"/>
            </a:br>
            <a:r>
              <a:rPr lang="ru-RU" b="1" smtClean="0"/>
              <a:t>На землю брестскую глядит.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Священна брестская земля,</a:t>
            </a:r>
            <a:br>
              <a:rPr lang="ru-RU" b="1" smtClean="0"/>
            </a:br>
            <a:r>
              <a:rPr lang="ru-RU" b="1" smtClean="0"/>
              <a:t>И горсть её – у стен Кремля!</a:t>
            </a:r>
          </a:p>
        </p:txBody>
      </p:sp>
      <p:pic>
        <p:nvPicPr>
          <p:cNvPr id="21507" name="Picture 2" descr="C:\Users\msi\Downloads\победа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221163"/>
            <a:ext cx="3117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Ленинград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496300" cy="5834063"/>
          </a:xfrm>
        </p:spPr>
        <p:txBody>
          <a:bodyPr/>
          <a:lstStyle/>
          <a:p>
            <a:pPr algn="just"/>
            <a:r>
              <a:rPr lang="ru-RU" sz="2400" b="1" smtClean="0"/>
              <a:t>   В годы Великой Отечественной войны город был окружён немцами и выдержал 900-дневную блокаду фашистскими войсками. Гитлер намеревался стереть Ленинград с лица земли.</a:t>
            </a:r>
          </a:p>
          <a:p>
            <a:pPr algn="just"/>
            <a:r>
              <a:rPr lang="ru-RU" sz="2400" b="1" smtClean="0"/>
              <a:t>   8 сентября 1941 года противник захватил Шлиссельбург, и Ленинград был отрезан от Большой земли. Началась блокада города на Неве. Ленинградцы вместе с воинами Красной армии поднялись на защиту своей Родины, своего города: создали армию народного ополчения. Тысячи ленинградцев вступали в партизанские отряды, возводили оборонительные рубежи. В городе было построено свыше 4 тыс. дзотов, в зданиях оборудовано 22 тыс. огневых точек, на улицах установлено 35 км баррикад и противотанковых препятствий. </a:t>
            </a:r>
          </a:p>
          <a:p>
            <a:endParaRPr lang="ru-RU" smtClean="0"/>
          </a:p>
        </p:txBody>
      </p:sp>
      <p:pic>
        <p:nvPicPr>
          <p:cNvPr id="3074" name="Picture 2" descr="C:\Users\msi\Downloads\блок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704137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610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 Днём Победы!</vt:lpstr>
      <vt:lpstr>План работы над проектом</vt:lpstr>
      <vt:lpstr>Презентация PowerPoint</vt:lpstr>
      <vt:lpstr>Презентация PowerPoint</vt:lpstr>
      <vt:lpstr>Брестская крепость</vt:lpstr>
      <vt:lpstr>Первый страшный удар в 4 часа утра пришёлся по Брестской крепости</vt:lpstr>
      <vt:lpstr>Презентация PowerPoint</vt:lpstr>
      <vt:lpstr>Михаил Андронов</vt:lpstr>
      <vt:lpstr>Ленинград</vt:lpstr>
      <vt:lpstr>Родина-мать</vt:lpstr>
      <vt:lpstr>Презентация PowerPoint</vt:lpstr>
      <vt:lpstr>Виктор Васильевич Талалихин</vt:lpstr>
      <vt:lpstr>Алексей Петрович Маресьев</vt:lpstr>
      <vt:lpstr>Александр Матвеевич Матросов</vt:lpstr>
      <vt:lpstr>Готовим поздравительную открытку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32</cp:revision>
  <dcterms:created xsi:type="dcterms:W3CDTF">2012-09-17T15:13:52Z</dcterms:created>
  <dcterms:modified xsi:type="dcterms:W3CDTF">2013-05-30T11:36:27Z</dcterms:modified>
</cp:coreProperties>
</file>